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5"/>
  </p:notesMasterIdLst>
  <p:handoutMasterIdLst>
    <p:handoutMasterId r:id="rId16"/>
  </p:handoutMasterIdLst>
  <p:sldIdLst>
    <p:sldId id="258" r:id="rId3"/>
    <p:sldId id="259" r:id="rId4"/>
    <p:sldId id="285" r:id="rId5"/>
    <p:sldId id="286" r:id="rId6"/>
    <p:sldId id="287" r:id="rId7"/>
    <p:sldId id="288" r:id="rId8"/>
    <p:sldId id="289" r:id="rId9"/>
    <p:sldId id="290" r:id="rId10"/>
    <p:sldId id="291" r:id="rId11"/>
    <p:sldId id="292" r:id="rId12"/>
    <p:sldId id="293" r:id="rId13"/>
    <p:sldId id="28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221" autoAdjust="0"/>
    <p:restoredTop sz="94660"/>
  </p:normalViewPr>
  <p:slideViewPr>
    <p:cSldViewPr snapToGrid="0">
      <p:cViewPr varScale="1">
        <p:scale>
          <a:sx n="76" d="100"/>
          <a:sy n="76" d="100"/>
        </p:scale>
        <p:origin x="840" y="84"/>
      </p:cViewPr>
      <p:guideLst>
        <p:guide orient="horz" pos="2160"/>
        <p:guide pos="2880"/>
      </p:guideLst>
    </p:cSldViewPr>
  </p:slideViewPr>
  <p:notesTextViewPr>
    <p:cViewPr>
      <p:scale>
        <a:sx n="1" d="1"/>
        <a:sy n="1" d="1"/>
      </p:scale>
      <p:origin x="0" y="0"/>
    </p:cViewPr>
  </p:notesTextViewPr>
  <p:notesViewPr>
    <p:cSldViewPr snapToGrid="0">
      <p:cViewPr varScale="1">
        <p:scale>
          <a:sx n="83" d="100"/>
          <a:sy n="83" d="100"/>
        </p:scale>
        <p:origin x="140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EEBDA6D-DC69-4DCE-BAF7-6763517D3376}" type="datetimeFigureOut">
              <a:rPr lang="tr-TR" smtClean="0"/>
              <a:pPr/>
              <a:t>22.2.2015</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2977E94-A6AB-4E02-8E43-E89F9CF4757F}" type="slidenum">
              <a:rPr lang="tr-TR" smtClean="0"/>
              <a:pPr/>
              <a:t>‹#›</a:t>
            </a:fld>
            <a:endParaRPr lang="tr-TR" dirty="0"/>
          </a:p>
        </p:txBody>
      </p:sp>
    </p:spTree>
    <p:extLst>
      <p:ext uri="{BB962C8B-B14F-4D97-AF65-F5344CB8AC3E}">
        <p14:creationId xmlns:p14="http://schemas.microsoft.com/office/powerpoint/2010/main" val="21542583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7F6C43-988E-4257-9A1C-C162EF036D58}" type="datetimeFigureOut">
              <a:rPr lang="tr-TR" smtClean="0"/>
              <a:pPr/>
              <a:t>22.2.2015</a:t>
            </a:fld>
            <a:endParaRPr lang="tr-TR" dirty="0"/>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D491D0-8E1B-49C7-849B-A28568D94497}" type="slidenum">
              <a:rPr lang="tr-TR" smtClean="0"/>
              <a:pPr/>
              <a:t>‹#›</a:t>
            </a:fld>
            <a:endParaRPr lang="tr-TR" dirty="0"/>
          </a:p>
        </p:txBody>
      </p:sp>
    </p:spTree>
    <p:extLst>
      <p:ext uri="{BB962C8B-B14F-4D97-AF65-F5344CB8AC3E}">
        <p14:creationId xmlns:p14="http://schemas.microsoft.com/office/powerpoint/2010/main" val="1726325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bwMode="invGray">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9" name="Dikdörtgen 8"/>
          <p:cNvSpPr/>
          <p:nvPr/>
        </p:nvSpPr>
        <p:spPr>
          <a:xfrm>
            <a:off x="2124400" y="1371600"/>
            <a:ext cx="7019600" cy="297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800" dirty="0"/>
          </a:p>
        </p:txBody>
      </p:sp>
      <p:sp>
        <p:nvSpPr>
          <p:cNvPr id="10" name="Dikdörtgen 9"/>
          <p:cNvSpPr/>
          <p:nvPr/>
        </p:nvSpPr>
        <p:spPr>
          <a:xfrm>
            <a:off x="2124400" y="4462272"/>
            <a:ext cx="7019600" cy="1033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800" dirty="0"/>
          </a:p>
        </p:txBody>
      </p:sp>
      <p:sp>
        <p:nvSpPr>
          <p:cNvPr id="2" name="Başlık 1"/>
          <p:cNvSpPr>
            <a:spLocks noGrp="1"/>
          </p:cNvSpPr>
          <p:nvPr>
            <p:ph type="ctrTitle"/>
          </p:nvPr>
        </p:nvSpPr>
        <p:spPr bwMode="black">
          <a:xfrm>
            <a:off x="2381400" y="1943842"/>
            <a:ext cx="6375047" cy="2387600"/>
          </a:xfrm>
        </p:spPr>
        <p:txBody>
          <a:bodyPr anchor="b"/>
          <a:lstStyle>
            <a:lvl1pPr algn="l">
              <a:lnSpc>
                <a:spcPct val="90000"/>
              </a:lnSpc>
              <a:defRPr sz="6000" b="1">
                <a:solidFill>
                  <a:schemeClr val="tx1"/>
                </a:solidFill>
              </a:defRPr>
            </a:lvl1pPr>
          </a:lstStyle>
          <a:p>
            <a:r>
              <a:rPr lang="tr-TR" smtClean="0"/>
              <a:t>Asıl başlık stili için tıklatın</a:t>
            </a:r>
            <a:endParaRPr lang="tr-TR" dirty="0"/>
          </a:p>
        </p:txBody>
      </p:sp>
      <p:sp>
        <p:nvSpPr>
          <p:cNvPr id="3" name="Alt Başlık 2"/>
          <p:cNvSpPr>
            <a:spLocks noGrp="1"/>
          </p:cNvSpPr>
          <p:nvPr>
            <p:ph type="subTitle" idx="1"/>
          </p:nvPr>
        </p:nvSpPr>
        <p:spPr>
          <a:xfrm>
            <a:off x="2381400" y="4538662"/>
            <a:ext cx="6375047" cy="865321"/>
          </a:xfrm>
        </p:spPr>
        <p:txBody>
          <a:bodyPr/>
          <a:lstStyle>
            <a:lvl1pPr marL="0" indent="0" algn="l">
              <a:spcBef>
                <a:spcPts val="0"/>
              </a:spcBef>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tr-TR" smtClean="0"/>
              <a:t>Asıl alt başlık stilini düzenlemek için tıklatın</a:t>
            </a:r>
            <a:endParaRPr lang="tr-TR" dirty="0"/>
          </a:p>
        </p:txBody>
      </p:sp>
      <p:sp>
        <p:nvSpPr>
          <p:cNvPr id="11" name="Veri Yer Tutucusu 10"/>
          <p:cNvSpPr>
            <a:spLocks noGrp="1"/>
          </p:cNvSpPr>
          <p:nvPr>
            <p:ph type="dt" sz="half" idx="10"/>
          </p:nvPr>
        </p:nvSpPr>
        <p:spPr/>
        <p:txBody>
          <a:bodyPr/>
          <a:lstStyle/>
          <a:p>
            <a:fld id="{2CCFE9AC-F15C-4FA0-A6F1-298829FA691D}" type="datetimeFigureOut">
              <a:rPr lang="tr-TR" smtClean="0"/>
              <a:pPr/>
              <a:t>22.2.2015</a:t>
            </a:fld>
            <a:endParaRPr lang="tr-TR" dirty="0"/>
          </a:p>
        </p:txBody>
      </p:sp>
      <p:sp>
        <p:nvSpPr>
          <p:cNvPr id="12" name="Altbilgi Yer Tutucusu 11"/>
          <p:cNvSpPr>
            <a:spLocks noGrp="1"/>
          </p:cNvSpPr>
          <p:nvPr>
            <p:ph type="ftr" sz="quarter" idx="11"/>
          </p:nvPr>
        </p:nvSpPr>
        <p:spPr/>
        <p:txBody>
          <a:bodyPr/>
          <a:lstStyle/>
          <a:p>
            <a:endParaRPr lang="tr-TR" dirty="0"/>
          </a:p>
        </p:txBody>
      </p:sp>
      <p:sp>
        <p:nvSpPr>
          <p:cNvPr id="13" name="Slayt Numarası Yer Tutucusu 12"/>
          <p:cNvSpPr>
            <a:spLocks noGrp="1"/>
          </p:cNvSpPr>
          <p:nvPr>
            <p:ph type="sldNum" sz="quarter" idx="12"/>
          </p:nvPr>
        </p:nvSpPr>
        <p:spPr/>
        <p:txBody>
          <a:bodyPr/>
          <a:lstStyle/>
          <a:p>
            <a:fld id="{BD266BE7-899D-4075-917F-DBDE33B6B692}" type="slidenum">
              <a:rPr lang="tr-TR" smtClean="0"/>
              <a:pPr/>
              <a:t>‹#›</a:t>
            </a:fld>
            <a:endParaRPr lang="tr-TR" dirty="0"/>
          </a:p>
        </p:txBody>
      </p:sp>
    </p:spTree>
    <p:extLst>
      <p:ext uri="{BB962C8B-B14F-4D97-AF65-F5344CB8AC3E}">
        <p14:creationId xmlns:p14="http://schemas.microsoft.com/office/powerpoint/2010/main" val="3047549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dirty="0"/>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4" name="Veri Yer Tutucusu 3"/>
          <p:cNvSpPr>
            <a:spLocks noGrp="1"/>
          </p:cNvSpPr>
          <p:nvPr>
            <p:ph type="dt" sz="half" idx="10"/>
          </p:nvPr>
        </p:nvSpPr>
        <p:spPr/>
        <p:txBody>
          <a:bodyPr/>
          <a:lstStyle/>
          <a:p>
            <a:fld id="{2CCFE9AC-F15C-4FA0-A6F1-298829FA691D}" type="datetimeFigureOut">
              <a:rPr lang="tr-TR" smtClean="0"/>
              <a:pPr/>
              <a:t>22.2.2015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BD266BE7-899D-4075-917F-DBDE33B6B692}" type="slidenum">
              <a:rPr lang="tr-TR" smtClean="0"/>
              <a:pPr/>
              <a:t>‹#›</a:t>
            </a:fld>
            <a:endParaRPr lang="tr-TR" dirty="0"/>
          </a:p>
        </p:txBody>
      </p:sp>
    </p:spTree>
    <p:extLst>
      <p:ext uri="{BB962C8B-B14F-4D97-AF65-F5344CB8AC3E}">
        <p14:creationId xmlns:p14="http://schemas.microsoft.com/office/powerpoint/2010/main" val="2664405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3" name="Dikey Metin Yer Tutucusu 2"/>
          <p:cNvSpPr>
            <a:spLocks noGrp="1"/>
          </p:cNvSpPr>
          <p:nvPr>
            <p:ph type="body" orient="vert" idx="1"/>
          </p:nvPr>
        </p:nvSpPr>
        <p:spPr>
          <a:xfrm>
            <a:off x="283649" y="462249"/>
            <a:ext cx="7269816" cy="571471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4" name="Veri Yer Tutucusu 3"/>
          <p:cNvSpPr>
            <a:spLocks noGrp="1"/>
          </p:cNvSpPr>
          <p:nvPr>
            <p:ph type="dt" sz="half" idx="10"/>
          </p:nvPr>
        </p:nvSpPr>
        <p:spPr>
          <a:xfrm>
            <a:off x="283651" y="6356353"/>
            <a:ext cx="1478960" cy="365125"/>
          </a:xfrm>
        </p:spPr>
        <p:txBody>
          <a:bodyPr/>
          <a:lstStyle/>
          <a:p>
            <a:fld id="{2CCFE9AC-F15C-4FA0-A6F1-298829FA691D}" type="datetimeFigureOut">
              <a:rPr lang="tr-TR" smtClean="0"/>
              <a:pPr/>
              <a:t>22.2.2015</a:t>
            </a:fld>
            <a:endParaRPr lang="tr-TR" dirty="0"/>
          </a:p>
        </p:txBody>
      </p:sp>
      <p:sp>
        <p:nvSpPr>
          <p:cNvPr id="5" name="Altbilgi Yer Tutucusu 4"/>
          <p:cNvSpPr>
            <a:spLocks noGrp="1"/>
          </p:cNvSpPr>
          <p:nvPr>
            <p:ph type="ftr" sz="quarter" idx="11"/>
          </p:nvPr>
        </p:nvSpPr>
        <p:spPr>
          <a:xfrm>
            <a:off x="1786780" y="6356353"/>
            <a:ext cx="4265840" cy="365125"/>
          </a:xfrm>
        </p:spPr>
        <p:txBody>
          <a:bodyPr/>
          <a:lstStyle/>
          <a:p>
            <a:endParaRPr lang="tr-TR" dirty="0"/>
          </a:p>
        </p:txBody>
      </p:sp>
      <p:pic>
        <p:nvPicPr>
          <p:cNvPr id="7" name="Resim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bwMode="invGray">
          <a:xfrm rot="5400000">
            <a:off x="4785353" y="2914979"/>
            <a:ext cx="6857433" cy="1028615"/>
          </a:xfrm>
          <a:prstGeom prst="rect">
            <a:avLst/>
          </a:prstGeom>
        </p:spPr>
      </p:pic>
      <p:sp>
        <p:nvSpPr>
          <p:cNvPr id="10" name="Dikdörtgen 9"/>
          <p:cNvSpPr/>
          <p:nvPr/>
        </p:nvSpPr>
        <p:spPr>
          <a:xfrm rot="5400000">
            <a:off x="5343503" y="3384990"/>
            <a:ext cx="6858000" cy="89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800" dirty="0"/>
          </a:p>
        </p:txBody>
      </p:sp>
      <p:sp>
        <p:nvSpPr>
          <p:cNvPr id="2" name="Dikey Başlık 1"/>
          <p:cNvSpPr>
            <a:spLocks noGrp="1"/>
          </p:cNvSpPr>
          <p:nvPr>
            <p:ph type="title" orient="vert"/>
          </p:nvPr>
        </p:nvSpPr>
        <p:spPr>
          <a:xfrm>
            <a:off x="7699762" y="462249"/>
            <a:ext cx="1028165" cy="5714714"/>
          </a:xfrm>
        </p:spPr>
        <p:txBody>
          <a:bodyPr vert="eaVert"/>
          <a:lstStyle/>
          <a:p>
            <a:r>
              <a:rPr lang="tr-TR" smtClean="0"/>
              <a:t>Asıl başlık stili için tıklatın</a:t>
            </a:r>
            <a:endParaRPr lang="tr-TR" dirty="0"/>
          </a:p>
        </p:txBody>
      </p:sp>
      <p:sp>
        <p:nvSpPr>
          <p:cNvPr id="6" name="Slayt Numarası Yer Tutucusu 5"/>
          <p:cNvSpPr>
            <a:spLocks noGrp="1"/>
          </p:cNvSpPr>
          <p:nvPr>
            <p:ph type="sldNum" sz="quarter" idx="12"/>
          </p:nvPr>
        </p:nvSpPr>
        <p:spPr>
          <a:xfrm>
            <a:off x="6076792" y="6356353"/>
            <a:ext cx="1476674" cy="365125"/>
          </a:xfrm>
        </p:spPr>
        <p:txBody>
          <a:bodyPr/>
          <a:lstStyle/>
          <a:p>
            <a:fld id="{BD266BE7-899D-4075-917F-DBDE33B6B692}" type="slidenum">
              <a:rPr lang="tr-TR" smtClean="0"/>
              <a:pPr/>
              <a:t>‹#›</a:t>
            </a:fld>
            <a:endParaRPr lang="tr-TR" dirty="0"/>
          </a:p>
        </p:txBody>
      </p:sp>
    </p:spTree>
    <p:extLst>
      <p:ext uri="{BB962C8B-B14F-4D97-AF65-F5344CB8AC3E}">
        <p14:creationId xmlns:p14="http://schemas.microsoft.com/office/powerpoint/2010/main" val="3029411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dirty="0"/>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4" name="Veri Yer Tutucusu 3"/>
          <p:cNvSpPr>
            <a:spLocks noGrp="1"/>
          </p:cNvSpPr>
          <p:nvPr>
            <p:ph type="dt" sz="half" idx="10"/>
          </p:nvPr>
        </p:nvSpPr>
        <p:spPr/>
        <p:txBody>
          <a:bodyPr/>
          <a:lstStyle/>
          <a:p>
            <a:fld id="{2CCFE9AC-F15C-4FA0-A6F1-298829FA691D}" type="datetimeFigureOut">
              <a:rPr lang="tr-TR" smtClean="0"/>
              <a:pPr/>
              <a:t>22.2.2015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BD266BE7-899D-4075-917F-DBDE33B6B692}" type="slidenum">
              <a:rPr lang="tr-TR" smtClean="0"/>
              <a:pPr/>
              <a:t>‹#›</a:t>
            </a:fld>
            <a:endParaRPr lang="tr-TR" dirty="0"/>
          </a:p>
        </p:txBody>
      </p:sp>
    </p:spTree>
    <p:extLst>
      <p:ext uri="{BB962C8B-B14F-4D97-AF65-F5344CB8AC3E}">
        <p14:creationId xmlns:p14="http://schemas.microsoft.com/office/powerpoint/2010/main" val="541333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bwMode="invGray">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 name="Dikdörtgen 7"/>
          <p:cNvSpPr/>
          <p:nvPr/>
        </p:nvSpPr>
        <p:spPr>
          <a:xfrm>
            <a:off x="2626614" y="-20637"/>
            <a:ext cx="5486400" cy="434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800" dirty="0"/>
          </a:p>
        </p:txBody>
      </p:sp>
      <p:sp>
        <p:nvSpPr>
          <p:cNvPr id="9" name="Dikdörtgen 8"/>
          <p:cNvSpPr/>
          <p:nvPr/>
        </p:nvSpPr>
        <p:spPr>
          <a:xfrm>
            <a:off x="2626614" y="4462272"/>
            <a:ext cx="5486400" cy="17190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800" dirty="0"/>
          </a:p>
        </p:txBody>
      </p:sp>
      <p:sp>
        <p:nvSpPr>
          <p:cNvPr id="2" name="Başlık 1"/>
          <p:cNvSpPr>
            <a:spLocks noGrp="1"/>
          </p:cNvSpPr>
          <p:nvPr>
            <p:ph type="title"/>
          </p:nvPr>
        </p:nvSpPr>
        <p:spPr bwMode="black">
          <a:xfrm>
            <a:off x="2878511" y="658349"/>
            <a:ext cx="4948098" cy="3664417"/>
          </a:xfrm>
        </p:spPr>
        <p:txBody>
          <a:bodyPr anchor="b">
            <a:normAutofit/>
          </a:bodyPr>
          <a:lstStyle>
            <a:lvl1pPr>
              <a:lnSpc>
                <a:spcPct val="90000"/>
              </a:lnSpc>
              <a:defRPr sz="5000" b="1">
                <a:solidFill>
                  <a:schemeClr val="tx1"/>
                </a:solidFill>
              </a:defRPr>
            </a:lvl1pPr>
          </a:lstStyle>
          <a:p>
            <a:r>
              <a:rPr lang="tr-TR" smtClean="0"/>
              <a:t>Asıl başlık stili için tıklatın</a:t>
            </a:r>
            <a:endParaRPr lang="tr-TR" dirty="0"/>
          </a:p>
        </p:txBody>
      </p:sp>
      <p:sp>
        <p:nvSpPr>
          <p:cNvPr id="3" name="Metin Yer Tutucusu 2"/>
          <p:cNvSpPr>
            <a:spLocks noGrp="1"/>
          </p:cNvSpPr>
          <p:nvPr>
            <p:ph type="body" idx="1"/>
          </p:nvPr>
        </p:nvSpPr>
        <p:spPr>
          <a:xfrm>
            <a:off x="2878512" y="4589466"/>
            <a:ext cx="4948099" cy="1500187"/>
          </a:xfrm>
        </p:spPr>
        <p:txBody>
          <a:bodyPr/>
          <a:lstStyle>
            <a:lvl1pPr marL="0" indent="0">
              <a:spcBef>
                <a:spcPts val="0"/>
              </a:spcBef>
              <a:buNone/>
              <a:defRPr sz="24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CCFE9AC-F15C-4FA0-A6F1-298829FA691D}" type="datetimeFigureOut">
              <a:rPr lang="tr-TR" smtClean="0"/>
              <a:pPr/>
              <a:t>22.2.2015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BD266BE7-899D-4075-917F-DBDE33B6B692}" type="slidenum">
              <a:rPr lang="tr-TR" smtClean="0"/>
              <a:pPr/>
              <a:t>‹#›</a:t>
            </a:fld>
            <a:endParaRPr lang="tr-TR" dirty="0"/>
          </a:p>
        </p:txBody>
      </p:sp>
    </p:spTree>
    <p:extLst>
      <p:ext uri="{BB962C8B-B14F-4D97-AF65-F5344CB8AC3E}">
        <p14:creationId xmlns:p14="http://schemas.microsoft.com/office/powerpoint/2010/main" val="4282452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dirty="0"/>
          </a:p>
        </p:txBody>
      </p:sp>
      <p:sp>
        <p:nvSpPr>
          <p:cNvPr id="3" name="İçerik Yer Tutucusu 2"/>
          <p:cNvSpPr>
            <a:spLocks noGrp="1"/>
          </p:cNvSpPr>
          <p:nvPr>
            <p:ph sz="half" idx="1"/>
          </p:nvPr>
        </p:nvSpPr>
        <p:spPr>
          <a:xfrm>
            <a:off x="960120" y="2194560"/>
            <a:ext cx="3367278" cy="398678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4" name="İçerik Yer Tutucusu 3"/>
          <p:cNvSpPr>
            <a:spLocks noGrp="1"/>
          </p:cNvSpPr>
          <p:nvPr>
            <p:ph sz="half" idx="2"/>
          </p:nvPr>
        </p:nvSpPr>
        <p:spPr>
          <a:xfrm>
            <a:off x="4811526" y="2194560"/>
            <a:ext cx="3370068" cy="398678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5" name="Veri Yer Tutucusu 4"/>
          <p:cNvSpPr>
            <a:spLocks noGrp="1"/>
          </p:cNvSpPr>
          <p:nvPr>
            <p:ph type="dt" sz="half" idx="10"/>
          </p:nvPr>
        </p:nvSpPr>
        <p:spPr/>
        <p:txBody>
          <a:bodyPr/>
          <a:lstStyle/>
          <a:p>
            <a:fld id="{2CCFE9AC-F15C-4FA0-A6F1-298829FA691D}" type="datetimeFigureOut">
              <a:rPr lang="tr-TR" smtClean="0"/>
              <a:pPr/>
              <a:t>22.2.2015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BD266BE7-899D-4075-917F-DBDE33B6B692}" type="slidenum">
              <a:rPr lang="tr-TR" smtClean="0"/>
              <a:pPr/>
              <a:t>‹#›</a:t>
            </a:fld>
            <a:endParaRPr lang="tr-TR" dirty="0"/>
          </a:p>
        </p:txBody>
      </p:sp>
    </p:spTree>
    <p:extLst>
      <p:ext uri="{BB962C8B-B14F-4D97-AF65-F5344CB8AC3E}">
        <p14:creationId xmlns:p14="http://schemas.microsoft.com/office/powerpoint/2010/main" val="3201040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dirty="0"/>
          </a:p>
        </p:txBody>
      </p:sp>
      <p:sp>
        <p:nvSpPr>
          <p:cNvPr id="3" name="Metin Yer Tutucusu 2"/>
          <p:cNvSpPr>
            <a:spLocks noGrp="1"/>
          </p:cNvSpPr>
          <p:nvPr>
            <p:ph type="body" idx="1"/>
          </p:nvPr>
        </p:nvSpPr>
        <p:spPr>
          <a:xfrm>
            <a:off x="960120" y="1828459"/>
            <a:ext cx="3367278" cy="830695"/>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960120" y="2743197"/>
            <a:ext cx="3367278" cy="343376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5" name="Metin Yer Tutucusu 4"/>
          <p:cNvSpPr>
            <a:spLocks noGrp="1"/>
          </p:cNvSpPr>
          <p:nvPr>
            <p:ph type="body" sz="quarter" idx="3"/>
          </p:nvPr>
        </p:nvSpPr>
        <p:spPr>
          <a:xfrm>
            <a:off x="4814316" y="1828459"/>
            <a:ext cx="3367278" cy="830695"/>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814316" y="2743197"/>
            <a:ext cx="3367278" cy="343376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7" name="Veri Yer Tutucusu 6"/>
          <p:cNvSpPr>
            <a:spLocks noGrp="1"/>
          </p:cNvSpPr>
          <p:nvPr>
            <p:ph type="dt" sz="half" idx="10"/>
          </p:nvPr>
        </p:nvSpPr>
        <p:spPr/>
        <p:txBody>
          <a:bodyPr/>
          <a:lstStyle/>
          <a:p>
            <a:fld id="{2CCFE9AC-F15C-4FA0-A6F1-298829FA691D}" type="datetimeFigureOut">
              <a:rPr lang="tr-TR" smtClean="0"/>
              <a:pPr/>
              <a:t>22.2.2015</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BD266BE7-899D-4075-917F-DBDE33B6B692}" type="slidenum">
              <a:rPr lang="tr-TR" smtClean="0"/>
              <a:pPr/>
              <a:t>‹#›</a:t>
            </a:fld>
            <a:endParaRPr lang="tr-TR" dirty="0"/>
          </a:p>
        </p:txBody>
      </p:sp>
    </p:spTree>
    <p:extLst>
      <p:ext uri="{BB962C8B-B14F-4D97-AF65-F5344CB8AC3E}">
        <p14:creationId xmlns:p14="http://schemas.microsoft.com/office/powerpoint/2010/main" val="4261286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dirty="0"/>
          </a:p>
        </p:txBody>
      </p:sp>
      <p:sp>
        <p:nvSpPr>
          <p:cNvPr id="3" name="Veri Yer Tutucusu 2"/>
          <p:cNvSpPr>
            <a:spLocks noGrp="1"/>
          </p:cNvSpPr>
          <p:nvPr>
            <p:ph type="dt" sz="half" idx="10"/>
          </p:nvPr>
        </p:nvSpPr>
        <p:spPr/>
        <p:txBody>
          <a:bodyPr/>
          <a:lstStyle/>
          <a:p>
            <a:fld id="{2CCFE9AC-F15C-4FA0-A6F1-298829FA691D}" type="datetimeFigureOut">
              <a:rPr lang="tr-TR" smtClean="0"/>
              <a:pPr/>
              <a:t>22.2.2015</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BD266BE7-899D-4075-917F-DBDE33B6B692}" type="slidenum">
              <a:rPr lang="tr-TR" smtClean="0"/>
              <a:pPr/>
              <a:t>‹#›</a:t>
            </a:fld>
            <a:endParaRPr lang="tr-TR" dirty="0"/>
          </a:p>
        </p:txBody>
      </p:sp>
    </p:spTree>
    <p:extLst>
      <p:ext uri="{BB962C8B-B14F-4D97-AF65-F5344CB8AC3E}">
        <p14:creationId xmlns:p14="http://schemas.microsoft.com/office/powerpoint/2010/main" val="2641611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CCFE9AC-F15C-4FA0-A6F1-298829FA691D}" type="datetimeFigureOut">
              <a:rPr lang="tr-TR" smtClean="0"/>
              <a:pPr/>
              <a:t>22.2.2015</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D266BE7-899D-4075-917F-DBDE33B6B692}" type="slidenum">
              <a:rPr lang="tr-TR" smtClean="0"/>
              <a:pPr/>
              <a:t>‹#›</a:t>
            </a:fld>
            <a:endParaRPr lang="tr-TR" dirty="0"/>
          </a:p>
        </p:txBody>
      </p:sp>
    </p:spTree>
    <p:extLst>
      <p:ext uri="{BB962C8B-B14F-4D97-AF65-F5344CB8AC3E}">
        <p14:creationId xmlns:p14="http://schemas.microsoft.com/office/powerpoint/2010/main" val="1830296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nchor="ctr">
            <a:normAutofit/>
          </a:bodyPr>
          <a:lstStyle>
            <a:lvl1pPr>
              <a:defRPr sz="3000"/>
            </a:lvl1pPr>
          </a:lstStyle>
          <a:p>
            <a:r>
              <a:rPr lang="tr-TR" smtClean="0"/>
              <a:t>Asıl başlık stili için tıklatın</a:t>
            </a:r>
            <a:endParaRPr lang="tr-TR" dirty="0"/>
          </a:p>
        </p:txBody>
      </p:sp>
      <p:sp>
        <p:nvSpPr>
          <p:cNvPr id="3" name="İçerik Yer Tutucusu 2"/>
          <p:cNvSpPr>
            <a:spLocks noGrp="1"/>
          </p:cNvSpPr>
          <p:nvPr>
            <p:ph idx="1"/>
          </p:nvPr>
        </p:nvSpPr>
        <p:spPr>
          <a:xfrm>
            <a:off x="4139174" y="2465294"/>
            <a:ext cx="4042421" cy="4392706"/>
          </a:xfrm>
        </p:spPr>
        <p:txBody>
          <a:bodyPr>
            <a:normAutofit/>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4" name="Metin Yer Tutucusu 3"/>
          <p:cNvSpPr>
            <a:spLocks noGrp="1"/>
          </p:cNvSpPr>
          <p:nvPr>
            <p:ph type="body" sz="half" idx="2"/>
          </p:nvPr>
        </p:nvSpPr>
        <p:spPr>
          <a:xfrm>
            <a:off x="968863" y="2465297"/>
            <a:ext cx="2876156" cy="3711669"/>
          </a:xfrm>
        </p:spPr>
        <p:txBody>
          <a:bodyPr>
            <a:normAutofit/>
          </a:bodyPr>
          <a:lstStyle>
            <a:lvl1pPr marL="0" indent="0">
              <a:spcBef>
                <a:spcPts val="1500"/>
              </a:spcBef>
              <a:buNone/>
              <a:defRPr sz="22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CCFE9AC-F15C-4FA0-A6F1-298829FA691D}" type="datetimeFigureOut">
              <a:rPr lang="tr-TR" smtClean="0"/>
              <a:pPr/>
              <a:t>22.2.2015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BD266BE7-899D-4075-917F-DBDE33B6B692}" type="slidenum">
              <a:rPr lang="tr-TR" smtClean="0"/>
              <a:pPr/>
              <a:t>‹#›</a:t>
            </a:fld>
            <a:endParaRPr lang="tr-TR" dirty="0"/>
          </a:p>
        </p:txBody>
      </p:sp>
    </p:spTree>
    <p:extLst>
      <p:ext uri="{BB962C8B-B14F-4D97-AF65-F5344CB8AC3E}">
        <p14:creationId xmlns:p14="http://schemas.microsoft.com/office/powerpoint/2010/main" val="3114742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p:txBody>
          <a:bodyPr anchor="ctr">
            <a:normAutofit/>
          </a:bodyPr>
          <a:lstStyle>
            <a:lvl1pPr>
              <a:defRPr sz="3000"/>
            </a:lvl1pPr>
          </a:lstStyle>
          <a:p>
            <a:r>
              <a:rPr lang="tr-TR" smtClean="0"/>
              <a:t>Asıl başlık stili için tıklatın</a:t>
            </a:r>
            <a:endParaRPr lang="tr-TR" dirty="0"/>
          </a:p>
        </p:txBody>
      </p:sp>
      <p:sp>
        <p:nvSpPr>
          <p:cNvPr id="3" name="Resim Yer Tutucusu 2"/>
          <p:cNvSpPr>
            <a:spLocks noGrp="1"/>
          </p:cNvSpPr>
          <p:nvPr>
            <p:ph type="pic" idx="1"/>
          </p:nvPr>
        </p:nvSpPr>
        <p:spPr>
          <a:xfrm>
            <a:off x="4139174" y="1828456"/>
            <a:ext cx="4042421" cy="5029544"/>
          </a:xfrm>
        </p:spPr>
        <p:txBody>
          <a:bodyPr tIns="1371600">
            <a:normAutofit/>
          </a:bodyPr>
          <a:lstStyle>
            <a:lvl1pPr marL="0" indent="0" algn="ctr">
              <a:buNone/>
              <a:defRPr sz="20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tr-TR" smtClean="0"/>
              <a:t>Resim eklemek için simgeyi tıklatın</a:t>
            </a:r>
            <a:endParaRPr lang="tr-TR" dirty="0"/>
          </a:p>
        </p:txBody>
      </p:sp>
      <p:sp>
        <p:nvSpPr>
          <p:cNvPr id="4" name="Metin Yer Tutucusu 3"/>
          <p:cNvSpPr>
            <a:spLocks noGrp="1"/>
          </p:cNvSpPr>
          <p:nvPr>
            <p:ph type="body" sz="half" idx="2"/>
          </p:nvPr>
        </p:nvSpPr>
        <p:spPr>
          <a:xfrm>
            <a:off x="968864" y="2465296"/>
            <a:ext cx="2876156" cy="3711669"/>
          </a:xfrm>
        </p:spPr>
        <p:txBody>
          <a:bodyPr>
            <a:normAutofit/>
          </a:bodyPr>
          <a:lstStyle>
            <a:lvl1pPr marL="0" indent="0">
              <a:buNone/>
              <a:defRPr sz="22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CCFE9AC-F15C-4FA0-A6F1-298829FA691D}" type="datetimeFigureOut">
              <a:rPr lang="tr-TR" smtClean="0"/>
              <a:pPr/>
              <a:t>22.2.2015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BD266BE7-899D-4075-917F-DBDE33B6B692}" type="slidenum">
              <a:rPr lang="tr-TR" smtClean="0"/>
              <a:pPr/>
              <a:t>‹#›</a:t>
            </a:fld>
            <a:endParaRPr lang="tr-TR" dirty="0"/>
          </a:p>
        </p:txBody>
      </p:sp>
    </p:spTree>
    <p:extLst>
      <p:ext uri="{BB962C8B-B14F-4D97-AF65-F5344CB8AC3E}">
        <p14:creationId xmlns:p14="http://schemas.microsoft.com/office/powerpoint/2010/main" val="4161366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Dikdörtgen 8"/>
          <p:cNvSpPr/>
          <p:nvPr/>
        </p:nvSpPr>
        <p:spPr>
          <a:xfrm>
            <a:off x="0" y="347472"/>
            <a:ext cx="9141714" cy="1188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800" dirty="0"/>
          </a:p>
        </p:txBody>
      </p:sp>
      <p:pic>
        <p:nvPicPr>
          <p:cNvPr id="8" name="Resim 7"/>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bwMode="invGray">
          <a:xfrm>
            <a:off x="0" y="457203"/>
            <a:ext cx="9141714" cy="1371257"/>
          </a:xfrm>
          <a:prstGeom prst="rect">
            <a:avLst/>
          </a:prstGeom>
        </p:spPr>
      </p:pic>
      <p:sp>
        <p:nvSpPr>
          <p:cNvPr id="2" name="Başlık Yer Tutucusu 1"/>
          <p:cNvSpPr>
            <a:spLocks noGrp="1"/>
          </p:cNvSpPr>
          <p:nvPr>
            <p:ph type="title"/>
          </p:nvPr>
        </p:nvSpPr>
        <p:spPr bwMode="black">
          <a:xfrm>
            <a:off x="960120" y="466346"/>
            <a:ext cx="7221474" cy="1362113"/>
          </a:xfrm>
          <a:prstGeom prst="rect">
            <a:avLst/>
          </a:prstGeom>
        </p:spPr>
        <p:txBody>
          <a:bodyPr vert="horz" lIns="91440" tIns="45720" rIns="91440" bIns="45720" rtlCol="0" anchor="ctr">
            <a:normAutofit/>
          </a:bodyPr>
          <a:lstStyle/>
          <a:p>
            <a:r>
              <a:rPr lang="tr-TR" dirty="0" smtClean="0"/>
              <a:t>Asıl başlık stili için tıklatın</a:t>
            </a:r>
            <a:endParaRPr lang="tr-TR" dirty="0"/>
          </a:p>
        </p:txBody>
      </p:sp>
      <p:sp>
        <p:nvSpPr>
          <p:cNvPr id="3" name="Metin Yer Tutucusu 2"/>
          <p:cNvSpPr>
            <a:spLocks noGrp="1"/>
          </p:cNvSpPr>
          <p:nvPr>
            <p:ph type="body" idx="1"/>
          </p:nvPr>
        </p:nvSpPr>
        <p:spPr>
          <a:xfrm>
            <a:off x="960120" y="2190749"/>
            <a:ext cx="7221474" cy="3986213"/>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2"/>
          </p:nvPr>
        </p:nvSpPr>
        <p:spPr>
          <a:xfrm>
            <a:off x="960121" y="6356353"/>
            <a:ext cx="147896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CFE9AC-F15C-4FA0-A6F1-298829FA691D}" type="datetimeFigureOut">
              <a:rPr lang="tr-TR" smtClean="0"/>
              <a:pPr/>
              <a:t>22.2.2015</a:t>
            </a:fld>
            <a:endParaRPr lang="tr-TR" dirty="0"/>
          </a:p>
        </p:txBody>
      </p:sp>
      <p:sp>
        <p:nvSpPr>
          <p:cNvPr id="5" name="Altbilgi Yer Tutucusu 4"/>
          <p:cNvSpPr>
            <a:spLocks noGrp="1"/>
          </p:cNvSpPr>
          <p:nvPr>
            <p:ph type="ftr" sz="quarter" idx="3"/>
          </p:nvPr>
        </p:nvSpPr>
        <p:spPr>
          <a:xfrm>
            <a:off x="2439081" y="6356353"/>
            <a:ext cx="426584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6704920" y="6356353"/>
            <a:ext cx="147667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266BE7-899D-4075-917F-DBDE33B6B692}" type="slidenum">
              <a:rPr lang="tr-TR" smtClean="0"/>
              <a:pPr/>
              <a:t>‹#›</a:t>
            </a:fld>
            <a:endParaRPr lang="tr-TR" dirty="0"/>
          </a:p>
        </p:txBody>
      </p:sp>
    </p:spTree>
    <p:extLst>
      <p:ext uri="{BB962C8B-B14F-4D97-AF65-F5344CB8AC3E}">
        <p14:creationId xmlns:p14="http://schemas.microsoft.com/office/powerpoint/2010/main" val="2871921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377" rtl="0" eaLnBrk="1" latinLnBrk="0" hangingPunct="1">
        <a:lnSpc>
          <a:spcPct val="95000"/>
        </a:lnSpc>
        <a:spcBef>
          <a:spcPct val="0"/>
        </a:spcBef>
        <a:buNone/>
        <a:defRPr sz="3000" kern="1200">
          <a:solidFill>
            <a:schemeClr val="bg1"/>
          </a:solidFill>
          <a:latin typeface="+mj-lt"/>
          <a:ea typeface="+mj-ea"/>
          <a:cs typeface="+mj-cs"/>
        </a:defRPr>
      </a:lvl1pPr>
    </p:titleStyle>
    <p:bodyStyle>
      <a:lvl1pPr marL="228594" indent="-228594" algn="l" defTabSz="914377" rtl="0" eaLnBrk="1" latinLnBrk="0" hangingPunct="1">
        <a:lnSpc>
          <a:spcPct val="100000"/>
        </a:lnSpc>
        <a:spcBef>
          <a:spcPts val="1500"/>
        </a:spcBef>
        <a:buFont typeface="Wingdings" panose="05000000000000000000" pitchFamily="2" charset="2"/>
        <a:buChar char="§"/>
        <a:defRPr sz="2200" kern="1200">
          <a:solidFill>
            <a:schemeClr val="tx1"/>
          </a:solidFill>
          <a:latin typeface="+mn-lt"/>
          <a:ea typeface="+mn-ea"/>
          <a:cs typeface="+mn-cs"/>
        </a:defRPr>
      </a:lvl1pPr>
      <a:lvl2pPr marL="685783" indent="-228594" algn="l" defTabSz="914377" rtl="0" eaLnBrk="1" latinLnBrk="0" hangingPunct="1">
        <a:lnSpc>
          <a:spcPct val="100000"/>
        </a:lnSpc>
        <a:spcBef>
          <a:spcPts val="300"/>
        </a:spcBef>
        <a:buFont typeface="Wingdings" panose="05000000000000000000" pitchFamily="2" charset="2"/>
        <a:buChar char="§"/>
        <a:defRPr sz="2000" kern="1200">
          <a:solidFill>
            <a:schemeClr val="tx1"/>
          </a:solidFill>
          <a:latin typeface="+mn-lt"/>
          <a:ea typeface="+mn-ea"/>
          <a:cs typeface="+mn-cs"/>
        </a:defRPr>
      </a:lvl2pPr>
      <a:lvl3pPr marL="1142971" indent="-228594" algn="l" defTabSz="914377" rtl="0" eaLnBrk="1" latinLnBrk="0" hangingPunct="1">
        <a:lnSpc>
          <a:spcPct val="100000"/>
        </a:lnSpc>
        <a:spcBef>
          <a:spcPts val="300"/>
        </a:spcBef>
        <a:buFont typeface="Wingdings" panose="05000000000000000000" pitchFamily="2" charset="2"/>
        <a:buChar char="§"/>
        <a:defRPr sz="1800" kern="1200">
          <a:solidFill>
            <a:schemeClr val="tx1"/>
          </a:solidFill>
          <a:latin typeface="+mn-lt"/>
          <a:ea typeface="+mn-ea"/>
          <a:cs typeface="+mn-cs"/>
        </a:defRPr>
      </a:lvl3pPr>
      <a:lvl4pPr marL="1600160" indent="-228594" algn="l" defTabSz="914377" rtl="0" eaLnBrk="1" latinLnBrk="0" hangingPunct="1">
        <a:lnSpc>
          <a:spcPct val="100000"/>
        </a:lnSpc>
        <a:spcBef>
          <a:spcPts val="0"/>
        </a:spcBef>
        <a:buFont typeface="Wingdings" panose="05000000000000000000" pitchFamily="2" charset="2"/>
        <a:buChar char="§"/>
        <a:defRPr sz="1600" kern="1200">
          <a:solidFill>
            <a:schemeClr val="tx1"/>
          </a:solidFill>
          <a:latin typeface="+mn-lt"/>
          <a:ea typeface="+mn-ea"/>
          <a:cs typeface="+mn-cs"/>
        </a:defRPr>
      </a:lvl4pPr>
      <a:lvl5pPr marL="2057349" indent="-228594" algn="l" defTabSz="914377" rtl="0" eaLnBrk="1" latinLnBrk="0" hangingPunct="1">
        <a:lnSpc>
          <a:spcPct val="100000"/>
        </a:lnSpc>
        <a:spcBef>
          <a:spcPts val="0"/>
        </a:spcBef>
        <a:buFont typeface="Wingdings" panose="05000000000000000000" pitchFamily="2" charset="2"/>
        <a:buChar char="§"/>
        <a:defRPr sz="1600" kern="1200">
          <a:solidFill>
            <a:schemeClr val="tx1"/>
          </a:solidFill>
          <a:latin typeface="+mn-lt"/>
          <a:ea typeface="+mn-ea"/>
          <a:cs typeface="+mn-cs"/>
        </a:defRPr>
      </a:lvl5pPr>
      <a:lvl6pPr marL="2514537" indent="-228594" algn="l" defTabSz="914377" rtl="0" eaLnBrk="1" latinLnBrk="0" hangingPunct="1">
        <a:lnSpc>
          <a:spcPct val="100000"/>
        </a:lnSpc>
        <a:spcBef>
          <a:spcPts val="0"/>
        </a:spcBef>
        <a:buFont typeface="Wingdings" panose="05000000000000000000" pitchFamily="2" charset="2"/>
        <a:buChar char="§"/>
        <a:defRPr sz="1600" kern="1200">
          <a:solidFill>
            <a:schemeClr val="tx1"/>
          </a:solidFill>
          <a:latin typeface="+mn-lt"/>
          <a:ea typeface="+mn-ea"/>
          <a:cs typeface="+mn-cs"/>
        </a:defRPr>
      </a:lvl6pPr>
      <a:lvl7pPr marL="2971726" indent="-228594" algn="l" defTabSz="914377" rtl="0" eaLnBrk="1" latinLnBrk="0" hangingPunct="1">
        <a:lnSpc>
          <a:spcPct val="100000"/>
        </a:lnSpc>
        <a:spcBef>
          <a:spcPts val="0"/>
        </a:spcBef>
        <a:buFont typeface="Wingdings" panose="05000000000000000000" pitchFamily="2" charset="2"/>
        <a:buChar char="§"/>
        <a:defRPr sz="1600" kern="1200">
          <a:solidFill>
            <a:schemeClr val="tx1"/>
          </a:solidFill>
          <a:latin typeface="+mn-lt"/>
          <a:ea typeface="+mn-ea"/>
          <a:cs typeface="+mn-cs"/>
        </a:defRPr>
      </a:lvl7pPr>
      <a:lvl8pPr marL="3428914" indent="-228594" algn="l" defTabSz="914377" rtl="0" eaLnBrk="1" latinLnBrk="0" hangingPunct="1">
        <a:lnSpc>
          <a:spcPct val="100000"/>
        </a:lnSpc>
        <a:spcBef>
          <a:spcPts val="0"/>
        </a:spcBef>
        <a:buFont typeface="Wingdings" panose="05000000000000000000" pitchFamily="2" charset="2"/>
        <a:buChar char="§"/>
        <a:defRPr sz="1600" kern="1200">
          <a:solidFill>
            <a:schemeClr val="tx1"/>
          </a:solidFill>
          <a:latin typeface="+mn-lt"/>
          <a:ea typeface="+mn-ea"/>
          <a:cs typeface="+mn-cs"/>
        </a:defRPr>
      </a:lvl8pPr>
      <a:lvl9pPr marL="3886103" indent="-228594" algn="l" defTabSz="914377" rtl="0" eaLnBrk="1" latinLnBrk="0" hangingPunct="1">
        <a:lnSpc>
          <a:spcPct val="100000"/>
        </a:lnSpc>
        <a:spcBef>
          <a:spcPts val="0"/>
        </a:spcBef>
        <a:buFont typeface="Wingdings" panose="05000000000000000000" pitchFamily="2" charset="2"/>
        <a:buChar char="§"/>
        <a:defRPr sz="1600" kern="1200">
          <a:solidFill>
            <a:schemeClr val="tx1"/>
          </a:solidFill>
          <a:latin typeface="+mn-lt"/>
          <a:ea typeface="+mn-ea"/>
          <a:cs typeface="+mn-cs"/>
        </a:defRPr>
      </a:lvl9pPr>
    </p:bodyStyle>
    <p:otherStyle>
      <a:defPPr>
        <a:defRP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eknologweb.com/" TargetMode="External"/><Relationship Id="rId2" Type="http://schemas.openxmlformats.org/officeDocument/2006/relationships/hyperlink" Target="http://www.teknologweb.com/e-ogrenme-nedi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teknologweb.com/e-ogrenme-nedir" TargetMode="External"/><Relationship Id="rId2" Type="http://schemas.openxmlformats.org/officeDocument/2006/relationships/hyperlink" Target="http://www.teknologweb.com/" TargetMode="Externa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381400" y="3543300"/>
            <a:ext cx="6375047" cy="788142"/>
          </a:xfrm>
        </p:spPr>
        <p:txBody>
          <a:bodyPr anchor="t">
            <a:normAutofit fontScale="90000"/>
          </a:bodyPr>
          <a:lstStyle/>
          <a:p>
            <a:pPr>
              <a:spcBef>
                <a:spcPts val="0"/>
              </a:spcBef>
            </a:pPr>
            <a:r>
              <a:rPr lang="tr-TR" dirty="0" smtClean="0">
                <a:solidFill>
                  <a:srgbClr val="3C4743"/>
                </a:solidFill>
                <a:latin typeface="Calibri"/>
                <a:hlinkClick r:id="rId2"/>
              </a:rPr>
              <a:t>e-Öğrenme Nedir?</a:t>
            </a:r>
            <a:endParaRPr lang="tr-TR" dirty="0">
              <a:solidFill>
                <a:srgbClr val="3C4743"/>
              </a:solidFill>
              <a:latin typeface="Calibri"/>
            </a:endParaRPr>
          </a:p>
        </p:txBody>
      </p:sp>
      <p:sp>
        <p:nvSpPr>
          <p:cNvPr id="3" name="Alt Başlık 2"/>
          <p:cNvSpPr>
            <a:spLocks noGrp="1"/>
          </p:cNvSpPr>
          <p:nvPr>
            <p:ph type="subTitle" idx="1"/>
          </p:nvPr>
        </p:nvSpPr>
        <p:spPr/>
        <p:txBody>
          <a:bodyPr/>
          <a:lstStyle/>
          <a:p>
            <a:r>
              <a:rPr lang="tr-TR" dirty="0" smtClean="0">
                <a:hlinkClick r:id="rId3"/>
              </a:rPr>
              <a:t>www.teknologweb.com</a:t>
            </a:r>
            <a:endParaRPr lang="tr-TR" dirty="0"/>
          </a:p>
        </p:txBody>
      </p:sp>
    </p:spTree>
    <p:extLst>
      <p:ext uri="{BB962C8B-B14F-4D97-AF65-F5344CB8AC3E}">
        <p14:creationId xmlns:p14="http://schemas.microsoft.com/office/powerpoint/2010/main" val="1732698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b="1" dirty="0"/>
              <a:t>e-Öğrenme Çeşitleri Nelerdir?</a:t>
            </a:r>
            <a:endParaRPr lang="tr-TR" dirty="0"/>
          </a:p>
        </p:txBody>
      </p:sp>
      <p:sp>
        <p:nvSpPr>
          <p:cNvPr id="3" name="İçerik Yer Tutucusu 2"/>
          <p:cNvSpPr>
            <a:spLocks noGrp="1"/>
          </p:cNvSpPr>
          <p:nvPr>
            <p:ph idx="1"/>
          </p:nvPr>
        </p:nvSpPr>
        <p:spPr/>
        <p:txBody>
          <a:bodyPr>
            <a:normAutofit/>
          </a:bodyPr>
          <a:lstStyle/>
          <a:p>
            <a:pPr marL="0" indent="0">
              <a:buNone/>
            </a:pPr>
            <a:r>
              <a:rPr lang="tr-TR" sz="2800" b="1" dirty="0"/>
              <a:t>Eş zamanlı e-öğrenme </a:t>
            </a:r>
            <a:r>
              <a:rPr lang="tr-TR" sz="2800" dirty="0"/>
              <a:t>de dersler öğretici ve öğrenen grubunun aynı anda aynı sanal sınıf ortamında bulunduğu ve çift yönlü iletişimin gerçekleştiği e-öğrenme çeşididir. </a:t>
            </a:r>
          </a:p>
          <a:p>
            <a:pPr marL="0" indent="0">
              <a:buNone/>
            </a:pPr>
            <a:r>
              <a:rPr lang="tr-TR" sz="2800" b="1" dirty="0"/>
              <a:t>Ayrı zamanlı e-öğrenme </a:t>
            </a:r>
            <a:r>
              <a:rPr lang="tr-TR" sz="2800" dirty="0"/>
              <a:t>de ders kaynakları ve öğretici materyaller öğrenenlerin erişimine sunulur. Öğrenen kaynak ve materyallere istediği zaman erişerek bireysel öğrenimi gerçekleştirir.</a:t>
            </a:r>
            <a:endParaRPr lang="tr-TR" sz="2800" dirty="0"/>
          </a:p>
        </p:txBody>
      </p:sp>
    </p:spTree>
    <p:extLst>
      <p:ext uri="{BB962C8B-B14F-4D97-AF65-F5344CB8AC3E}">
        <p14:creationId xmlns:p14="http://schemas.microsoft.com/office/powerpoint/2010/main" val="9467795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b="1" dirty="0"/>
              <a:t>e-Öğrenmenin Temel Özellikleri Nelerdir? </a:t>
            </a:r>
            <a:endParaRPr lang="tr-TR" dirty="0"/>
          </a:p>
        </p:txBody>
      </p:sp>
      <p:sp>
        <p:nvSpPr>
          <p:cNvPr id="3" name="İçerik Yer Tutucusu 2"/>
          <p:cNvSpPr>
            <a:spLocks noGrp="1"/>
          </p:cNvSpPr>
          <p:nvPr>
            <p:ph idx="1"/>
          </p:nvPr>
        </p:nvSpPr>
        <p:spPr/>
        <p:txBody>
          <a:bodyPr>
            <a:noAutofit/>
          </a:bodyPr>
          <a:lstStyle/>
          <a:p>
            <a:r>
              <a:rPr lang="tr-TR" sz="2800" dirty="0" smtClean="0"/>
              <a:t>e-Öğrenme </a:t>
            </a:r>
            <a:r>
              <a:rPr lang="tr-TR" sz="2800" dirty="0"/>
              <a:t>çağdaş bir modeldir. </a:t>
            </a:r>
          </a:p>
          <a:p>
            <a:r>
              <a:rPr lang="tr-TR" sz="2800" dirty="0" smtClean="0"/>
              <a:t>Öğrenci </a:t>
            </a:r>
            <a:r>
              <a:rPr lang="tr-TR" sz="2800" dirty="0"/>
              <a:t>merkezlidir. </a:t>
            </a:r>
          </a:p>
          <a:p>
            <a:r>
              <a:rPr lang="tr-TR" sz="2800" dirty="0" smtClean="0"/>
              <a:t>Zaman </a:t>
            </a:r>
            <a:r>
              <a:rPr lang="tr-TR" sz="2800" dirty="0"/>
              <a:t>ve mekan sınırlılığı yoktur. </a:t>
            </a:r>
          </a:p>
          <a:p>
            <a:r>
              <a:rPr lang="tr-TR" sz="2800" dirty="0" smtClean="0"/>
              <a:t>Sonuçları </a:t>
            </a:r>
            <a:r>
              <a:rPr lang="tr-TR" sz="2800" dirty="0"/>
              <a:t>ölçülebilir ve analiz edilebilirdir. </a:t>
            </a:r>
          </a:p>
          <a:p>
            <a:r>
              <a:rPr lang="tr-TR" sz="2800" dirty="0" smtClean="0"/>
              <a:t>e-Öğrenme </a:t>
            </a:r>
            <a:r>
              <a:rPr lang="tr-TR" sz="2800" dirty="0"/>
              <a:t>ekonomiktir. </a:t>
            </a:r>
          </a:p>
          <a:p>
            <a:r>
              <a:rPr lang="tr-TR" sz="2800" dirty="0" smtClean="0"/>
              <a:t>Eğitimde </a:t>
            </a:r>
            <a:r>
              <a:rPr lang="tr-TR" sz="2800" dirty="0"/>
              <a:t>fırsat eşitliğini destekler. </a:t>
            </a:r>
          </a:p>
          <a:p>
            <a:r>
              <a:rPr lang="tr-TR" sz="2800" dirty="0" smtClean="0"/>
              <a:t>Yaşam </a:t>
            </a:r>
            <a:r>
              <a:rPr lang="tr-TR" sz="2800" dirty="0"/>
              <a:t>boyu öğrenmeyi destekler. </a:t>
            </a:r>
          </a:p>
        </p:txBody>
      </p:sp>
    </p:spTree>
    <p:extLst>
      <p:ext uri="{BB962C8B-B14F-4D97-AF65-F5344CB8AC3E}">
        <p14:creationId xmlns:p14="http://schemas.microsoft.com/office/powerpoint/2010/main" val="21794795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chor="t">
            <a:normAutofit/>
          </a:bodyPr>
          <a:lstStyle/>
          <a:p>
            <a:r>
              <a:rPr lang="tr-TR" sz="2800" b="1" dirty="0" smtClean="0"/>
              <a:t>Kaynakça</a:t>
            </a:r>
            <a:br>
              <a:rPr lang="tr-TR" sz="2800" b="1" dirty="0" smtClean="0"/>
            </a:br>
            <a:r>
              <a:rPr lang="tr-TR" sz="2800" b="1" dirty="0" smtClean="0"/>
              <a:t/>
            </a:r>
            <a:br>
              <a:rPr lang="tr-TR" sz="2800" b="1" dirty="0" smtClean="0"/>
            </a:br>
            <a:r>
              <a:rPr lang="tr-TR" sz="2000" b="0" dirty="0" smtClean="0">
                <a:hlinkClick r:id="rId2"/>
              </a:rPr>
              <a:t>TeknologWeb.com</a:t>
            </a:r>
            <a:r>
              <a:rPr lang="tr-TR" sz="2000" b="0" dirty="0" smtClean="0"/>
              <a:t> – </a:t>
            </a:r>
            <a:r>
              <a:rPr lang="tr-TR" sz="2000" b="0" dirty="0" smtClean="0">
                <a:hlinkClick r:id="rId3"/>
              </a:rPr>
              <a:t>e-Öğrenme Nedir</a:t>
            </a:r>
            <a:r>
              <a:rPr lang="tr-TR" sz="2000" b="0" dirty="0" smtClean="0">
                <a:hlinkClick r:id="rId3"/>
              </a:rPr>
              <a:t>?</a:t>
            </a:r>
            <a:r>
              <a:rPr lang="tr-TR" sz="2000" b="0" dirty="0"/>
              <a:t> </a:t>
            </a:r>
            <a:br>
              <a:rPr lang="tr-TR" sz="2000" b="0" dirty="0"/>
            </a:br>
            <a:r>
              <a:rPr lang="tr-TR" sz="1600" b="0" dirty="0">
                <a:hlinkClick r:id="rId3"/>
              </a:rPr>
              <a:t>http://</a:t>
            </a:r>
            <a:r>
              <a:rPr lang="tr-TR" sz="1600" b="0" dirty="0" smtClean="0">
                <a:hlinkClick r:id="rId3"/>
              </a:rPr>
              <a:t>www.teknologweb.com/e-ogrenme-nedir</a:t>
            </a:r>
            <a:endParaRPr lang="tr-TR" sz="1600" b="0" dirty="0"/>
          </a:p>
        </p:txBody>
      </p:sp>
      <p:sp>
        <p:nvSpPr>
          <p:cNvPr id="3" name="İçerik Yer Tutucusu 2"/>
          <p:cNvSpPr>
            <a:spLocks noGrp="1"/>
          </p:cNvSpPr>
          <p:nvPr>
            <p:ph type="body" idx="1"/>
          </p:nvPr>
        </p:nvSpPr>
        <p:spPr/>
        <p:txBody>
          <a:bodyPr>
            <a:noAutofit/>
          </a:bodyPr>
          <a:lstStyle/>
          <a:p>
            <a:pPr marL="0" indent="0" algn="ctr">
              <a:buNone/>
            </a:pPr>
            <a:r>
              <a:rPr lang="tr-TR" sz="2800" dirty="0" smtClean="0"/>
              <a:t>Teşekkürler.</a:t>
            </a:r>
            <a:endParaRPr lang="tr-TR" sz="2800" dirty="0"/>
          </a:p>
        </p:txBody>
      </p:sp>
      <p:pic>
        <p:nvPicPr>
          <p:cNvPr id="4" name="Resim 3"/>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2878511" y="2046291"/>
            <a:ext cx="5210175" cy="2409825"/>
          </a:xfrm>
          <a:prstGeom prst="rect">
            <a:avLst/>
          </a:prstGeom>
        </p:spPr>
      </p:pic>
    </p:spTree>
    <p:extLst>
      <p:ext uri="{BB962C8B-B14F-4D97-AF65-F5344CB8AC3E}">
        <p14:creationId xmlns:p14="http://schemas.microsoft.com/office/powerpoint/2010/main" val="431541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e-Öğrenme</a:t>
            </a:r>
            <a:endParaRPr lang="tr-TR" dirty="0"/>
          </a:p>
        </p:txBody>
      </p:sp>
      <p:sp>
        <p:nvSpPr>
          <p:cNvPr id="3" name="İçerik Yer Tutucusu 2"/>
          <p:cNvSpPr>
            <a:spLocks noGrp="1"/>
          </p:cNvSpPr>
          <p:nvPr>
            <p:ph idx="1"/>
          </p:nvPr>
        </p:nvSpPr>
        <p:spPr/>
        <p:txBody>
          <a:bodyPr>
            <a:normAutofit/>
          </a:bodyPr>
          <a:lstStyle/>
          <a:p>
            <a:pPr marL="0" indent="0" algn="just">
              <a:buNone/>
            </a:pPr>
            <a:r>
              <a:rPr lang="tr-TR" sz="2800" b="1" dirty="0"/>
              <a:t>e-Öğrenme</a:t>
            </a:r>
            <a:r>
              <a:rPr lang="tr-TR" sz="2800" dirty="0"/>
              <a:t>, öğrenme-öğretme faaliyetlerini gerçekleştirmek için bilgisayar ve internet gibi teknolojik altyapıyı kullanan bir öğrenme modelidir. e-öğrenme bilgisayar tabanlı öğrenme, internet tabanlı öğrenme ve mobil öğrenme gibi kavramları içine alan bir çatı kavramdır. </a:t>
            </a:r>
            <a:endParaRPr lang="tr-TR" sz="2800" dirty="0"/>
          </a:p>
        </p:txBody>
      </p:sp>
    </p:spTree>
    <p:extLst>
      <p:ext uri="{BB962C8B-B14F-4D97-AF65-F5344CB8AC3E}">
        <p14:creationId xmlns:p14="http://schemas.microsoft.com/office/powerpoint/2010/main" val="1323444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e-Öğrenme</a:t>
            </a:r>
            <a:endParaRPr lang="tr-TR" dirty="0"/>
          </a:p>
        </p:txBody>
      </p:sp>
      <p:sp>
        <p:nvSpPr>
          <p:cNvPr id="3" name="İçerik Yer Tutucusu 2"/>
          <p:cNvSpPr>
            <a:spLocks noGrp="1"/>
          </p:cNvSpPr>
          <p:nvPr>
            <p:ph idx="1"/>
          </p:nvPr>
        </p:nvSpPr>
        <p:spPr/>
        <p:txBody>
          <a:bodyPr>
            <a:normAutofit/>
          </a:bodyPr>
          <a:lstStyle/>
          <a:p>
            <a:pPr marL="0" indent="0" algn="just">
              <a:buNone/>
            </a:pPr>
            <a:r>
              <a:rPr lang="tr-TR" sz="2800" b="1" dirty="0"/>
              <a:t>e-Öğrenme</a:t>
            </a:r>
            <a:r>
              <a:rPr lang="tr-TR" sz="2800" dirty="0"/>
              <a:t>, öğrenme-öğretme faaliyetlerini gerçekleştirmek için bilgisayar ve internet gibi teknolojik altyapıyı kullanan bir öğrenme modelidir. e-öğrenme bilgisayar tabanlı öğrenme, internet tabanlı öğrenme ve mobil öğrenme gibi kavramları içine alan bir çatı kavramdır. e-Öğrenme kavramı içerisinde yer alan birkaç kavramı anlamak </a:t>
            </a:r>
            <a:r>
              <a:rPr lang="tr-TR" sz="2800" b="1" dirty="0"/>
              <a:t>e-öğrenme kavramını </a:t>
            </a:r>
            <a:r>
              <a:rPr lang="tr-TR" sz="2800" dirty="0"/>
              <a:t>açıklayabilmek için gereklidir. </a:t>
            </a:r>
            <a:endParaRPr lang="tr-TR" sz="2800" dirty="0"/>
          </a:p>
        </p:txBody>
      </p:sp>
    </p:spTree>
    <p:extLst>
      <p:ext uri="{BB962C8B-B14F-4D97-AF65-F5344CB8AC3E}">
        <p14:creationId xmlns:p14="http://schemas.microsoft.com/office/powerpoint/2010/main" val="37631393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b="1" dirty="0"/>
              <a:t>Bilgisayar </a:t>
            </a:r>
            <a:r>
              <a:rPr lang="tr-TR" sz="3200" b="1" dirty="0" smtClean="0"/>
              <a:t>Tabanlı Öğrenme</a:t>
            </a:r>
            <a:endParaRPr lang="tr-TR" dirty="0"/>
          </a:p>
        </p:txBody>
      </p:sp>
      <p:sp>
        <p:nvSpPr>
          <p:cNvPr id="3" name="İçerik Yer Tutucusu 2"/>
          <p:cNvSpPr>
            <a:spLocks noGrp="1"/>
          </p:cNvSpPr>
          <p:nvPr>
            <p:ph idx="1"/>
          </p:nvPr>
        </p:nvSpPr>
        <p:spPr/>
        <p:txBody>
          <a:bodyPr>
            <a:normAutofit/>
          </a:bodyPr>
          <a:lstStyle/>
          <a:p>
            <a:pPr marL="0" indent="0" algn="just">
              <a:buNone/>
            </a:pPr>
            <a:r>
              <a:rPr lang="tr-TR" sz="2800" dirty="0" smtClean="0"/>
              <a:t>Öğrenme-öğretme faaliyetleri </a:t>
            </a:r>
            <a:r>
              <a:rPr lang="tr-TR" sz="2800" dirty="0"/>
              <a:t>için CD </a:t>
            </a:r>
            <a:r>
              <a:rPr lang="tr-TR" sz="2800" dirty="0" smtClean="0"/>
              <a:t>gibi </a:t>
            </a:r>
            <a:r>
              <a:rPr lang="tr-TR" sz="2800" dirty="0"/>
              <a:t>taşınabilir depolama aygıtlarının kullanıldığı ve öğretim materyalinin ya da çoklu ortam ürünü eğitim kaynağının bu aygıtlar aracılığı ile öğrenenlere sunulduğu öğrenme modelidir. İnternetin öğrenme-öğretme faaliyetlerinde kullanılmaya başlanmasından önce ortaya çıkmış bir kavram olmasına karşın günümüzde hala örnekleri mevcuttur. </a:t>
            </a:r>
            <a:endParaRPr lang="tr-TR" sz="2800" dirty="0"/>
          </a:p>
        </p:txBody>
      </p:sp>
    </p:spTree>
    <p:extLst>
      <p:ext uri="{BB962C8B-B14F-4D97-AF65-F5344CB8AC3E}">
        <p14:creationId xmlns:p14="http://schemas.microsoft.com/office/powerpoint/2010/main" val="17600322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b="1" dirty="0"/>
              <a:t>İnternet </a:t>
            </a:r>
            <a:r>
              <a:rPr lang="tr-TR" sz="3200" b="1" dirty="0" smtClean="0"/>
              <a:t>Tabanlı Öğrenme</a:t>
            </a:r>
            <a:endParaRPr lang="tr-TR" dirty="0"/>
          </a:p>
        </p:txBody>
      </p:sp>
      <p:sp>
        <p:nvSpPr>
          <p:cNvPr id="3" name="İçerik Yer Tutucusu 2"/>
          <p:cNvSpPr>
            <a:spLocks noGrp="1"/>
          </p:cNvSpPr>
          <p:nvPr>
            <p:ph idx="1"/>
          </p:nvPr>
        </p:nvSpPr>
        <p:spPr/>
        <p:txBody>
          <a:bodyPr>
            <a:normAutofit/>
          </a:bodyPr>
          <a:lstStyle/>
          <a:p>
            <a:pPr marL="0" indent="0" algn="just">
              <a:buNone/>
            </a:pPr>
            <a:r>
              <a:rPr lang="tr-TR" sz="2800" dirty="0"/>
              <a:t>G</a:t>
            </a:r>
            <a:r>
              <a:rPr lang="tr-TR" sz="2800" dirty="0" smtClean="0"/>
              <a:t>eniş </a:t>
            </a:r>
            <a:r>
              <a:rPr lang="tr-TR" sz="2800" dirty="0"/>
              <a:t>bant internet kullanımının yaygınlaşması ve internet teknolojilerindeki gelişmelere paralel olarak uygulanmaya başlanan bir e-öğrenme modelidir. Öğretim materyalleri ve kaynaklarına erişimin internet üzerinden sağlandığı çağdaş bir modeldir.</a:t>
            </a:r>
            <a:endParaRPr lang="tr-TR" sz="2800" dirty="0"/>
          </a:p>
        </p:txBody>
      </p:sp>
    </p:spTree>
    <p:extLst>
      <p:ext uri="{BB962C8B-B14F-4D97-AF65-F5344CB8AC3E}">
        <p14:creationId xmlns:p14="http://schemas.microsoft.com/office/powerpoint/2010/main" val="525627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b="1" dirty="0" smtClean="0"/>
              <a:t>Mobil Öğrenme</a:t>
            </a:r>
            <a:endParaRPr lang="tr-TR" dirty="0"/>
          </a:p>
        </p:txBody>
      </p:sp>
      <p:sp>
        <p:nvSpPr>
          <p:cNvPr id="3" name="İçerik Yer Tutucusu 2"/>
          <p:cNvSpPr>
            <a:spLocks noGrp="1"/>
          </p:cNvSpPr>
          <p:nvPr>
            <p:ph idx="1"/>
          </p:nvPr>
        </p:nvSpPr>
        <p:spPr/>
        <p:txBody>
          <a:bodyPr>
            <a:normAutofit/>
          </a:bodyPr>
          <a:lstStyle/>
          <a:p>
            <a:pPr marL="0" indent="0" algn="just">
              <a:buNone/>
            </a:pPr>
            <a:r>
              <a:rPr lang="tr-TR" sz="2800" dirty="0"/>
              <a:t>M</a:t>
            </a:r>
            <a:r>
              <a:rPr lang="tr-TR" sz="2800" dirty="0" smtClean="0"/>
              <a:t>obil </a:t>
            </a:r>
            <a:r>
              <a:rPr lang="tr-TR" sz="2800" dirty="0"/>
              <a:t>cihaz kullanımının ve mobil internet bağlantısının yaygınlaşmasına paralel olarak ortaya çıkan bir kavramdır mobil öğrenme. Öğrenme faaliyetleri için cep telefonu ve tablet gibi mobil cihazların kullanıldığı ve bu cihazlara özgü geliştirilen uygulamalar (</a:t>
            </a:r>
            <a:r>
              <a:rPr lang="tr-TR" sz="2800" dirty="0" err="1"/>
              <a:t>application</a:t>
            </a:r>
            <a:r>
              <a:rPr lang="tr-TR" sz="2800" dirty="0"/>
              <a:t>) aracılığı ile öğrenme-öğretme faaliyetlerinin gerçekleştirildiği öğrenme modelidir.</a:t>
            </a:r>
            <a:endParaRPr lang="tr-TR" sz="2800" dirty="0"/>
          </a:p>
        </p:txBody>
      </p:sp>
    </p:spTree>
    <p:extLst>
      <p:ext uri="{BB962C8B-B14F-4D97-AF65-F5344CB8AC3E}">
        <p14:creationId xmlns:p14="http://schemas.microsoft.com/office/powerpoint/2010/main" val="3370255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b="1" dirty="0"/>
              <a:t>e-Öğrenme Nerelerde Kullanılır?</a:t>
            </a:r>
            <a:endParaRPr lang="tr-TR" dirty="0"/>
          </a:p>
        </p:txBody>
      </p:sp>
      <p:sp>
        <p:nvSpPr>
          <p:cNvPr id="3" name="İçerik Yer Tutucusu 2"/>
          <p:cNvSpPr>
            <a:spLocks noGrp="1"/>
          </p:cNvSpPr>
          <p:nvPr>
            <p:ph idx="1"/>
          </p:nvPr>
        </p:nvSpPr>
        <p:spPr/>
        <p:txBody>
          <a:bodyPr>
            <a:normAutofit/>
          </a:bodyPr>
          <a:lstStyle/>
          <a:p>
            <a:pPr marL="0" indent="0" algn="just">
              <a:buNone/>
            </a:pPr>
            <a:r>
              <a:rPr lang="tr-TR" sz="2800" dirty="0"/>
              <a:t>Öğrenme-öğretim ihtiyacının olduğu her yerde </a:t>
            </a:r>
            <a:r>
              <a:rPr lang="tr-TR" sz="2800" b="1" dirty="0"/>
              <a:t>e-öğrenme modeli </a:t>
            </a:r>
            <a:r>
              <a:rPr lang="tr-TR" sz="2800" dirty="0"/>
              <a:t>kullanılabilir. Sertifika ve diploma programlarında, yaşam boyu eğitim uygulamalarında ve hizmet içi eğitimlerde e-öğrenme sıkça kullanılan bir modeldir.</a:t>
            </a:r>
            <a:endParaRPr lang="tr-TR" sz="2800" dirty="0"/>
          </a:p>
        </p:txBody>
      </p:sp>
    </p:spTree>
    <p:extLst>
      <p:ext uri="{BB962C8B-B14F-4D97-AF65-F5344CB8AC3E}">
        <p14:creationId xmlns:p14="http://schemas.microsoft.com/office/powerpoint/2010/main" val="36546415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b="1" dirty="0"/>
              <a:t>e-Öğrenme Nerelerde Kullanılır?</a:t>
            </a:r>
            <a:endParaRPr lang="tr-TR" dirty="0"/>
          </a:p>
        </p:txBody>
      </p:sp>
      <p:sp>
        <p:nvSpPr>
          <p:cNvPr id="3" name="İçerik Yer Tutucusu 2"/>
          <p:cNvSpPr>
            <a:spLocks noGrp="1"/>
          </p:cNvSpPr>
          <p:nvPr>
            <p:ph idx="1"/>
          </p:nvPr>
        </p:nvSpPr>
        <p:spPr/>
        <p:txBody>
          <a:bodyPr>
            <a:normAutofit lnSpcReduction="10000"/>
          </a:bodyPr>
          <a:lstStyle/>
          <a:p>
            <a:pPr marL="0" indent="0" algn="just">
              <a:buNone/>
            </a:pPr>
            <a:r>
              <a:rPr lang="tr-TR" sz="2800" b="1" dirty="0"/>
              <a:t>e-Öğrenme </a:t>
            </a:r>
            <a:r>
              <a:rPr lang="tr-TR" sz="2800" dirty="0"/>
              <a:t>modelinin zaman ve mekandan bağımsız olması, zaman bulamama ve eğitim alınabilecek kurum bulamamak gibi engelleri ortadan kaldırmıştır. e-Öğrenme sayesinde bireyler tam zamanlı bir işte çalışırken bir diploma programına devam edebilirler. Ayrıca kişisel gelişimleri için çeşitli sertifika programlarına kendi istedikleri kurumda, kendi istedikleri zamanda ve hızda katılabilir ve eğitim alabilirler.</a:t>
            </a:r>
            <a:endParaRPr lang="tr-TR" sz="2800" dirty="0"/>
          </a:p>
        </p:txBody>
      </p:sp>
    </p:spTree>
    <p:extLst>
      <p:ext uri="{BB962C8B-B14F-4D97-AF65-F5344CB8AC3E}">
        <p14:creationId xmlns:p14="http://schemas.microsoft.com/office/powerpoint/2010/main" val="37295943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b="1" dirty="0"/>
              <a:t>e-Öğrenme Çeşitleri Nelerdir?</a:t>
            </a:r>
            <a:endParaRPr lang="tr-TR" dirty="0"/>
          </a:p>
        </p:txBody>
      </p:sp>
      <p:sp>
        <p:nvSpPr>
          <p:cNvPr id="3" name="İçerik Yer Tutucusu 2"/>
          <p:cNvSpPr>
            <a:spLocks noGrp="1"/>
          </p:cNvSpPr>
          <p:nvPr>
            <p:ph idx="1"/>
          </p:nvPr>
        </p:nvSpPr>
        <p:spPr/>
        <p:txBody>
          <a:bodyPr>
            <a:normAutofit/>
          </a:bodyPr>
          <a:lstStyle/>
          <a:p>
            <a:pPr marL="0" indent="0">
              <a:buNone/>
            </a:pPr>
            <a:r>
              <a:rPr lang="tr-TR" sz="2800" dirty="0"/>
              <a:t>Eş zamanlı (senkron) ve ayrı zamanlı (asenkron) olmak üzere 2 adet </a:t>
            </a:r>
            <a:r>
              <a:rPr lang="tr-TR" sz="2800" b="1" dirty="0"/>
              <a:t>e-öğrenme çeşidi </a:t>
            </a:r>
            <a:r>
              <a:rPr lang="tr-TR" sz="2800" dirty="0"/>
              <a:t>mevcuttur. Genel kabul görmüş bu iki çeşidin birlikte kullanıldı melez e-öğrenme uygulamaları da mevcuttur. </a:t>
            </a:r>
          </a:p>
        </p:txBody>
      </p:sp>
    </p:spTree>
    <p:extLst>
      <p:ext uri="{BB962C8B-B14F-4D97-AF65-F5344CB8AC3E}">
        <p14:creationId xmlns:p14="http://schemas.microsoft.com/office/powerpoint/2010/main" val="18402171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Education_16x9_TP103462901">
  <a:themeElements>
    <a:clrScheme name="Education">
      <a:dk1>
        <a:srgbClr val="3C4743"/>
      </a:dk1>
      <a:lt1>
        <a:srgbClr val="E5E6DA"/>
      </a:lt1>
      <a:dk2>
        <a:srgbClr val="000000"/>
      </a:dk2>
      <a:lt2>
        <a:srgbClr val="FFFFFF"/>
      </a:lt2>
      <a:accent1>
        <a:srgbClr val="DDC237"/>
      </a:accent1>
      <a:accent2>
        <a:srgbClr val="94A43E"/>
      </a:accent2>
      <a:accent3>
        <a:srgbClr val="6488A3"/>
      </a:accent3>
      <a:accent4>
        <a:srgbClr val="926E8F"/>
      </a:accent4>
      <a:accent5>
        <a:srgbClr val="96A1AA"/>
      </a:accent5>
      <a:accent6>
        <a:srgbClr val="A99E8A"/>
      </a:accent6>
      <a:hlink>
        <a:srgbClr val="6488A3"/>
      </a:hlink>
      <a:folHlink>
        <a:srgbClr val="926E8F"/>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ducation_16x9.potx" id="{AA5F22BC-61EA-4F01-AB22-75117871E196}" vid="{BD0EB374-1DDC-4F15-88A9-D386288C58A6}"/>
    </a:ext>
  </a:extLst>
</a:theme>
</file>

<file path=ppt/theme/theme2.xml><?xml version="1.0" encoding="utf-8"?>
<a:theme xmlns:a="http://schemas.openxmlformats.org/drawingml/2006/main" name="Office Theme">
  <a:themeElements>
    <a:clrScheme name="Education">
      <a:dk1>
        <a:srgbClr val="3C4743"/>
      </a:dk1>
      <a:lt1>
        <a:srgbClr val="E5E6DA"/>
      </a:lt1>
      <a:dk2>
        <a:srgbClr val="000000"/>
      </a:dk2>
      <a:lt2>
        <a:srgbClr val="FFFFFF"/>
      </a:lt2>
      <a:accent1>
        <a:srgbClr val="DDC237"/>
      </a:accent1>
      <a:accent2>
        <a:srgbClr val="94A43E"/>
      </a:accent2>
      <a:accent3>
        <a:srgbClr val="6488A3"/>
      </a:accent3>
      <a:accent4>
        <a:srgbClr val="926E8F"/>
      </a:accent4>
      <a:accent5>
        <a:srgbClr val="96A1AA"/>
      </a:accent5>
      <a:accent6>
        <a:srgbClr val="A99E8A"/>
      </a:accent6>
      <a:hlink>
        <a:srgbClr val="6488A3"/>
      </a:hlink>
      <a:folHlink>
        <a:srgbClr val="926E8F"/>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ducation">
      <a:dk1>
        <a:srgbClr val="3C4743"/>
      </a:dk1>
      <a:lt1>
        <a:srgbClr val="E5E6DA"/>
      </a:lt1>
      <a:dk2>
        <a:srgbClr val="000000"/>
      </a:dk2>
      <a:lt2>
        <a:srgbClr val="FFFFFF"/>
      </a:lt2>
      <a:accent1>
        <a:srgbClr val="DDC237"/>
      </a:accent1>
      <a:accent2>
        <a:srgbClr val="94A43E"/>
      </a:accent2>
      <a:accent3>
        <a:srgbClr val="6488A3"/>
      </a:accent3>
      <a:accent4>
        <a:srgbClr val="926E8F"/>
      </a:accent4>
      <a:accent5>
        <a:srgbClr val="96A1AA"/>
      </a:accent5>
      <a:accent6>
        <a:srgbClr val="A99E8A"/>
      </a:accent6>
      <a:hlink>
        <a:srgbClr val="6488A3"/>
      </a:hlink>
      <a:folHlink>
        <a:srgbClr val="926E8F"/>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6F0C7C-95CD-4157-B59F-1693F8160B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440</Words>
  <Application>Microsoft Office PowerPoint</Application>
  <PresentationFormat>Ekran Gösterisi (4:3)</PresentationFormat>
  <Paragraphs>31</Paragraphs>
  <Slides>12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12</vt:i4>
      </vt:variant>
    </vt:vector>
  </HeadingPairs>
  <TitlesOfParts>
    <vt:vector size="15" baseType="lpstr">
      <vt:lpstr>Calibri</vt:lpstr>
      <vt:lpstr>Wingdings</vt:lpstr>
      <vt:lpstr>Education_16x9_TP103462901</vt:lpstr>
      <vt:lpstr>e-Öğrenme Nedir?</vt:lpstr>
      <vt:lpstr>e-Öğrenme</vt:lpstr>
      <vt:lpstr>e-Öğrenme</vt:lpstr>
      <vt:lpstr>Bilgisayar Tabanlı Öğrenme</vt:lpstr>
      <vt:lpstr>İnternet Tabanlı Öğrenme</vt:lpstr>
      <vt:lpstr>Mobil Öğrenme</vt:lpstr>
      <vt:lpstr>e-Öğrenme Nerelerde Kullanılır?</vt:lpstr>
      <vt:lpstr>e-Öğrenme Nerelerde Kullanılır?</vt:lpstr>
      <vt:lpstr>e-Öğrenme Çeşitleri Nelerdir?</vt:lpstr>
      <vt:lpstr>e-Öğrenme Çeşitleri Nelerdir?</vt:lpstr>
      <vt:lpstr>e-Öğrenmenin Temel Özellikleri Nelerdir? </vt:lpstr>
      <vt:lpstr>Kaynakça  TeknologWeb.com – e-Öğrenme Nedir?  http://www.teknologweb.com/e-ogrenme-nedir</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e-öğrenme;e-öğrenme nedir;TeknologWeb</cp:keywords>
  <cp:lastModifiedBy/>
  <cp:revision>1</cp:revision>
  <dcterms:created xsi:type="dcterms:W3CDTF">2015-02-21T01:20:31Z</dcterms:created>
  <dcterms:modified xsi:type="dcterms:W3CDTF">2015-02-22T11:00:19Z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TC034629029991</vt:lpwstr>
  </property>
</Properties>
</file>