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58" r:id="rId3"/>
    <p:sldId id="259" r:id="rId4"/>
    <p:sldId id="282" r:id="rId5"/>
    <p:sldId id="283" r:id="rId6"/>
    <p:sldId id="284" r:id="rId7"/>
    <p:sldId id="285" r:id="rId8"/>
    <p:sldId id="286" r:id="rId9"/>
    <p:sldId id="287" r:id="rId10"/>
    <p:sldId id="288" r:id="rId11"/>
    <p:sldId id="289" r:id="rId12"/>
    <p:sldId id="290" r:id="rId13"/>
    <p:sldId id="291"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21" autoAdjust="0"/>
    <p:restoredTop sz="94660"/>
  </p:normalViewPr>
  <p:slideViewPr>
    <p:cSldViewPr snapToGrid="0">
      <p:cViewPr varScale="1">
        <p:scale>
          <a:sx n="76" d="100"/>
          <a:sy n="76" d="100"/>
        </p:scale>
        <p:origin x="840" y="84"/>
      </p:cViewPr>
      <p:guideLst>
        <p:guide orient="horz" pos="2160"/>
        <p:guide pos="2880"/>
      </p:guideLst>
    </p:cSldViewPr>
  </p:slideViewPr>
  <p:notesTextViewPr>
    <p:cViewPr>
      <p:scale>
        <a:sx n="1" d="1"/>
        <a:sy n="1" d="1"/>
      </p:scale>
      <p:origin x="0" y="0"/>
    </p:cViewPr>
  </p:notesTextViewPr>
  <p:notesViewPr>
    <p:cSldViewPr snapToGrid="0">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EBDA6D-DC69-4DCE-BAF7-6763517D3376}" type="datetimeFigureOut">
              <a:rPr lang="tr-TR" smtClean="0"/>
              <a:pPr/>
              <a:t>22.2.2015</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977E94-A6AB-4E02-8E43-E89F9CF4757F}" type="slidenum">
              <a:rPr lang="tr-TR" smtClean="0"/>
              <a:pPr/>
              <a:t>‹#›</a:t>
            </a:fld>
            <a:endParaRPr lang="tr-TR" dirty="0"/>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F6C43-988E-4257-9A1C-C162EF036D58}" type="datetimeFigureOut">
              <a:rPr lang="tr-TR" smtClean="0"/>
              <a:pPr/>
              <a:t>22.2.2015</a:t>
            </a:fld>
            <a:endParaRPr lang="tr-TR" dirty="0"/>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491D0-8E1B-49C7-849B-A28568D94497}" type="slidenum">
              <a:rPr lang="tr-TR" smtClean="0"/>
              <a:pPr/>
              <a:t>‹#›</a:t>
            </a:fld>
            <a:endParaRPr lang="tr-TR" dirty="0"/>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bwMode="inv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Dikdörtgen 8"/>
          <p:cNvSpPr/>
          <p:nvPr/>
        </p:nvSpPr>
        <p:spPr>
          <a:xfrm>
            <a:off x="2124400" y="1371600"/>
            <a:ext cx="70196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10" name="Dikdörtgen 9"/>
          <p:cNvSpPr/>
          <p:nvPr/>
        </p:nvSpPr>
        <p:spPr>
          <a:xfrm>
            <a:off x="2124400" y="4462272"/>
            <a:ext cx="7019600"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Başlık 1"/>
          <p:cNvSpPr>
            <a:spLocks noGrp="1"/>
          </p:cNvSpPr>
          <p:nvPr>
            <p:ph type="ctrTitle"/>
          </p:nvPr>
        </p:nvSpPr>
        <p:spPr bwMode="black">
          <a:xfrm>
            <a:off x="2381400" y="1943842"/>
            <a:ext cx="6375047" cy="2387600"/>
          </a:xfrm>
        </p:spPr>
        <p:txBody>
          <a:bodyPr anchor="b"/>
          <a:lstStyle>
            <a:lvl1pPr algn="l">
              <a:lnSpc>
                <a:spcPct val="90000"/>
              </a:lnSpc>
              <a:defRPr sz="6000" b="1">
                <a:solidFill>
                  <a:schemeClr val="tx1"/>
                </a:solidFill>
              </a:defRPr>
            </a:lvl1pPr>
          </a:lstStyle>
          <a:p>
            <a:r>
              <a:rPr lang="tr-TR" smtClean="0"/>
              <a:t>Asıl başlık stili için tıklatın</a:t>
            </a:r>
            <a:endParaRPr lang="tr-TR" dirty="0"/>
          </a:p>
        </p:txBody>
      </p:sp>
      <p:sp>
        <p:nvSpPr>
          <p:cNvPr id="3" name="Alt Başlık 2"/>
          <p:cNvSpPr>
            <a:spLocks noGrp="1"/>
          </p:cNvSpPr>
          <p:nvPr>
            <p:ph type="subTitle" idx="1"/>
          </p:nvPr>
        </p:nvSpPr>
        <p:spPr>
          <a:xfrm>
            <a:off x="2381400" y="4538662"/>
            <a:ext cx="6375047" cy="865321"/>
          </a:xfrm>
        </p:spPr>
        <p:txBody>
          <a:bodyPr/>
          <a:lstStyle>
            <a:lvl1pPr marL="0" indent="0" algn="l">
              <a:spcBef>
                <a:spcPts val="0"/>
              </a:spcBef>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tr-TR" smtClean="0"/>
              <a:t>Asıl alt başlık stilini düzenlemek için tıklatın</a:t>
            </a:r>
            <a:endParaRPr lang="tr-TR" dirty="0"/>
          </a:p>
        </p:txBody>
      </p:sp>
      <p:sp>
        <p:nvSpPr>
          <p:cNvPr id="11" name="Veri Yer Tutucusu 10"/>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12" name="Altbilgi Yer Tutucusu 11"/>
          <p:cNvSpPr>
            <a:spLocks noGrp="1"/>
          </p:cNvSpPr>
          <p:nvPr>
            <p:ph type="ftr" sz="quarter" idx="11"/>
          </p:nvPr>
        </p:nvSpPr>
        <p:spPr/>
        <p:txBody>
          <a:bodyPr/>
          <a:lstStyle/>
          <a:p>
            <a:endParaRPr lang="tr-TR" dirty="0"/>
          </a:p>
        </p:txBody>
      </p:sp>
      <p:sp>
        <p:nvSpPr>
          <p:cNvPr id="13" name="Slayt Numarası Yer Tutucusu 12"/>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04754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66440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3" name="Dikey Metin Yer Tutucusu 2"/>
          <p:cNvSpPr>
            <a:spLocks noGrp="1"/>
          </p:cNvSpPr>
          <p:nvPr>
            <p:ph type="body" orient="vert" idx="1"/>
          </p:nvPr>
        </p:nvSpPr>
        <p:spPr>
          <a:xfrm>
            <a:off x="283649" y="462249"/>
            <a:ext cx="7269816" cy="571471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a:xfrm>
            <a:off x="283651" y="6356353"/>
            <a:ext cx="1478960" cy="365125"/>
          </a:xfrm>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a:xfrm>
            <a:off x="1786780" y="6356353"/>
            <a:ext cx="4265840" cy="365125"/>
          </a:xfrm>
        </p:spPr>
        <p:txBody>
          <a:bodyPr/>
          <a:lstStyle/>
          <a:p>
            <a:endParaRPr lang="tr-TR" dirty="0"/>
          </a:p>
        </p:txBody>
      </p:sp>
      <p:pic>
        <p:nvPicPr>
          <p:cNvPr id="7" name="Resim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invGray">
          <a:xfrm rot="5400000">
            <a:off x="4785353" y="2914979"/>
            <a:ext cx="6857433" cy="1028615"/>
          </a:xfrm>
          <a:prstGeom prst="rect">
            <a:avLst/>
          </a:prstGeom>
        </p:spPr>
      </p:pic>
      <p:sp>
        <p:nvSpPr>
          <p:cNvPr id="10" name="Dikdörtgen 9"/>
          <p:cNvSpPr/>
          <p:nvPr/>
        </p:nvSpPr>
        <p:spPr>
          <a:xfrm rot="5400000">
            <a:off x="5343503" y="3384990"/>
            <a:ext cx="6858000" cy="89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Dikey Başlık 1"/>
          <p:cNvSpPr>
            <a:spLocks noGrp="1"/>
          </p:cNvSpPr>
          <p:nvPr>
            <p:ph type="title" orient="vert"/>
          </p:nvPr>
        </p:nvSpPr>
        <p:spPr>
          <a:xfrm>
            <a:off x="7699762" y="462249"/>
            <a:ext cx="1028165" cy="5714714"/>
          </a:xfrm>
        </p:spPr>
        <p:txBody>
          <a:bodyPr vert="eaVert"/>
          <a:lstStyle/>
          <a:p>
            <a:r>
              <a:rPr lang="tr-TR" smtClean="0"/>
              <a:t>Asıl başlık stili için tıklatın</a:t>
            </a:r>
            <a:endParaRPr lang="tr-TR" dirty="0"/>
          </a:p>
        </p:txBody>
      </p:sp>
      <p:sp>
        <p:nvSpPr>
          <p:cNvPr id="6" name="Slayt Numarası Yer Tutucusu 5"/>
          <p:cNvSpPr>
            <a:spLocks noGrp="1"/>
          </p:cNvSpPr>
          <p:nvPr>
            <p:ph type="sldNum" sz="quarter" idx="12"/>
          </p:nvPr>
        </p:nvSpPr>
        <p:spPr>
          <a:xfrm>
            <a:off x="6076792" y="6356353"/>
            <a:ext cx="1476674" cy="365125"/>
          </a:xfrm>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0294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541333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bwMode="inv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Dikdörtgen 7"/>
          <p:cNvSpPr/>
          <p:nvPr/>
        </p:nvSpPr>
        <p:spPr>
          <a:xfrm>
            <a:off x="2626614" y="-20637"/>
            <a:ext cx="5486400"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9" name="Dikdörtgen 8"/>
          <p:cNvSpPr/>
          <p:nvPr/>
        </p:nvSpPr>
        <p:spPr>
          <a:xfrm>
            <a:off x="2626614" y="4462272"/>
            <a:ext cx="5486400" cy="1719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Başlık 1"/>
          <p:cNvSpPr>
            <a:spLocks noGrp="1"/>
          </p:cNvSpPr>
          <p:nvPr>
            <p:ph type="title"/>
          </p:nvPr>
        </p:nvSpPr>
        <p:spPr bwMode="black">
          <a:xfrm>
            <a:off x="2878511" y="658349"/>
            <a:ext cx="4948098" cy="3664417"/>
          </a:xfrm>
        </p:spPr>
        <p:txBody>
          <a:bodyPr anchor="b">
            <a:normAutofit/>
          </a:bodyPr>
          <a:lstStyle>
            <a:lvl1pPr>
              <a:lnSpc>
                <a:spcPct val="90000"/>
              </a:lnSpc>
              <a:defRPr sz="5000" b="1">
                <a:solidFill>
                  <a:schemeClr val="tx1"/>
                </a:solidFill>
              </a:defRPr>
            </a:lvl1pPr>
          </a:lstStyle>
          <a:p>
            <a:r>
              <a:rPr lang="tr-TR" smtClean="0"/>
              <a:t>Asıl başlık stili için tıklatın</a:t>
            </a:r>
            <a:endParaRPr lang="tr-TR" dirty="0"/>
          </a:p>
        </p:txBody>
      </p:sp>
      <p:sp>
        <p:nvSpPr>
          <p:cNvPr id="3" name="Metin Yer Tutucusu 2"/>
          <p:cNvSpPr>
            <a:spLocks noGrp="1"/>
          </p:cNvSpPr>
          <p:nvPr>
            <p:ph type="body" idx="1"/>
          </p:nvPr>
        </p:nvSpPr>
        <p:spPr>
          <a:xfrm>
            <a:off x="2878512" y="4589466"/>
            <a:ext cx="4948099" cy="1500187"/>
          </a:xfrm>
        </p:spPr>
        <p:txBody>
          <a:bodyPr/>
          <a:lstStyle>
            <a:lvl1pPr marL="0" indent="0">
              <a:spcBef>
                <a:spcPts val="0"/>
              </a:spcBef>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28245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sz="half" idx="1"/>
          </p:nvPr>
        </p:nvSpPr>
        <p:spPr>
          <a:xfrm>
            <a:off x="960120" y="2194560"/>
            <a:ext cx="3367278" cy="398678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İçerik Yer Tutucusu 3"/>
          <p:cNvSpPr>
            <a:spLocks noGrp="1"/>
          </p:cNvSpPr>
          <p:nvPr>
            <p:ph sz="half" idx="2"/>
          </p:nvPr>
        </p:nvSpPr>
        <p:spPr>
          <a:xfrm>
            <a:off x="4811526" y="2194560"/>
            <a:ext cx="3370068" cy="398678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20104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Metin Yer Tutucusu 2"/>
          <p:cNvSpPr>
            <a:spLocks noGrp="1"/>
          </p:cNvSpPr>
          <p:nvPr>
            <p:ph type="body" idx="1"/>
          </p:nvPr>
        </p:nvSpPr>
        <p:spPr>
          <a:xfrm>
            <a:off x="960120" y="1828459"/>
            <a:ext cx="3367278" cy="8306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960120" y="2743197"/>
            <a:ext cx="3367278" cy="343376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Metin Yer Tutucusu 4"/>
          <p:cNvSpPr>
            <a:spLocks noGrp="1"/>
          </p:cNvSpPr>
          <p:nvPr>
            <p:ph type="body" sz="quarter" idx="3"/>
          </p:nvPr>
        </p:nvSpPr>
        <p:spPr>
          <a:xfrm>
            <a:off x="4814316" y="1828459"/>
            <a:ext cx="3367278" cy="8306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814316" y="2743197"/>
            <a:ext cx="3367278" cy="343376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Veri Yer Tutucusu 6"/>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26128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Veri Yer Tutucusu 2"/>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64161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183029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lvl1pPr>
              <a:defRPr sz="3000"/>
            </a:lvl1pPr>
          </a:lstStyle>
          <a:p>
            <a:r>
              <a:rPr lang="tr-TR" smtClean="0"/>
              <a:t>Asıl başlık stili için tıklatın</a:t>
            </a:r>
            <a:endParaRPr lang="tr-TR" dirty="0"/>
          </a:p>
        </p:txBody>
      </p:sp>
      <p:sp>
        <p:nvSpPr>
          <p:cNvPr id="3" name="İçerik Yer Tutucusu 2"/>
          <p:cNvSpPr>
            <a:spLocks noGrp="1"/>
          </p:cNvSpPr>
          <p:nvPr>
            <p:ph idx="1"/>
          </p:nvPr>
        </p:nvSpPr>
        <p:spPr>
          <a:xfrm>
            <a:off x="4139174" y="2465294"/>
            <a:ext cx="4042421" cy="4392706"/>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Metin Yer Tutucusu 3"/>
          <p:cNvSpPr>
            <a:spLocks noGrp="1"/>
          </p:cNvSpPr>
          <p:nvPr>
            <p:ph type="body" sz="half" idx="2"/>
          </p:nvPr>
        </p:nvSpPr>
        <p:spPr>
          <a:xfrm>
            <a:off x="968863" y="2465297"/>
            <a:ext cx="2876156" cy="3711669"/>
          </a:xfrm>
        </p:spPr>
        <p:txBody>
          <a:bodyPr>
            <a:normAutofit/>
          </a:bodyPr>
          <a:lstStyle>
            <a:lvl1pPr marL="0" indent="0">
              <a:spcBef>
                <a:spcPts val="1500"/>
              </a:spcBef>
              <a:buNone/>
              <a:defRPr sz="2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11474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lvl1pPr>
              <a:defRPr sz="3000"/>
            </a:lvl1pPr>
          </a:lstStyle>
          <a:p>
            <a:r>
              <a:rPr lang="tr-TR" smtClean="0"/>
              <a:t>Asıl başlık stili için tıklatın</a:t>
            </a:r>
            <a:endParaRPr lang="tr-TR" dirty="0"/>
          </a:p>
        </p:txBody>
      </p:sp>
      <p:sp>
        <p:nvSpPr>
          <p:cNvPr id="3" name="Resim Yer Tutucusu 2"/>
          <p:cNvSpPr>
            <a:spLocks noGrp="1"/>
          </p:cNvSpPr>
          <p:nvPr>
            <p:ph type="pic" idx="1"/>
          </p:nvPr>
        </p:nvSpPr>
        <p:spPr>
          <a:xfrm>
            <a:off x="4139174" y="1828456"/>
            <a:ext cx="4042421" cy="5029544"/>
          </a:xfrm>
        </p:spPr>
        <p:txBody>
          <a:bodyPr tIns="1371600">
            <a:normAutofit/>
          </a:bodyPr>
          <a:lstStyle>
            <a:lvl1pPr marL="0" indent="0" algn="ctr">
              <a:buNone/>
              <a:defRPr sz="20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tr-TR" smtClean="0"/>
              <a:t>Resim eklemek için simgeyi tıklatın</a:t>
            </a:r>
            <a:endParaRPr lang="tr-TR" dirty="0"/>
          </a:p>
        </p:txBody>
      </p:sp>
      <p:sp>
        <p:nvSpPr>
          <p:cNvPr id="4" name="Metin Yer Tutucusu 3"/>
          <p:cNvSpPr>
            <a:spLocks noGrp="1"/>
          </p:cNvSpPr>
          <p:nvPr>
            <p:ph type="body" sz="half" idx="2"/>
          </p:nvPr>
        </p:nvSpPr>
        <p:spPr>
          <a:xfrm>
            <a:off x="968864" y="2465296"/>
            <a:ext cx="2876156" cy="3711669"/>
          </a:xfrm>
        </p:spPr>
        <p:txBody>
          <a:bodyPr>
            <a:normAutofit/>
          </a:bodyPr>
          <a:lstStyle>
            <a:lvl1pPr marL="0" indent="0">
              <a:buNone/>
              <a:defRPr sz="2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16136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347472"/>
            <a:ext cx="9141714" cy="1188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pic>
        <p:nvPicPr>
          <p:cNvPr id="8" name="Resim 7"/>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bwMode="invGray">
          <a:xfrm>
            <a:off x="0" y="457203"/>
            <a:ext cx="9141714" cy="1371257"/>
          </a:xfrm>
          <a:prstGeom prst="rect">
            <a:avLst/>
          </a:prstGeom>
        </p:spPr>
      </p:pic>
      <p:sp>
        <p:nvSpPr>
          <p:cNvPr id="2" name="Başlık Yer Tutucusu 1"/>
          <p:cNvSpPr>
            <a:spLocks noGrp="1"/>
          </p:cNvSpPr>
          <p:nvPr>
            <p:ph type="title"/>
          </p:nvPr>
        </p:nvSpPr>
        <p:spPr bwMode="black">
          <a:xfrm>
            <a:off x="960120" y="466346"/>
            <a:ext cx="7221474" cy="1362113"/>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960120" y="2190749"/>
            <a:ext cx="7221474" cy="398621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960121" y="6356353"/>
            <a:ext cx="14789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3"/>
          </p:nvPr>
        </p:nvSpPr>
        <p:spPr>
          <a:xfrm>
            <a:off x="2439081" y="6356353"/>
            <a:ext cx="4265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704920" y="6356353"/>
            <a:ext cx="14766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871921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377" rtl="0" eaLnBrk="1" latinLnBrk="0" hangingPunct="1">
        <a:lnSpc>
          <a:spcPct val="95000"/>
        </a:lnSpc>
        <a:spcBef>
          <a:spcPct val="0"/>
        </a:spcBef>
        <a:buNone/>
        <a:defRPr sz="3000" kern="1200">
          <a:solidFill>
            <a:schemeClr val="bg1"/>
          </a:solidFill>
          <a:latin typeface="+mj-lt"/>
          <a:ea typeface="+mj-ea"/>
          <a:cs typeface="+mj-cs"/>
        </a:defRPr>
      </a:lvl1pPr>
    </p:titleStyle>
    <p:bodyStyle>
      <a:lvl1pPr marL="228594" indent="-228594" algn="l" defTabSz="914377" rtl="0" eaLnBrk="1" latinLnBrk="0" hangingPunct="1">
        <a:lnSpc>
          <a:spcPct val="100000"/>
        </a:lnSpc>
        <a:spcBef>
          <a:spcPts val="1500"/>
        </a:spcBef>
        <a:buFont typeface="Wingdings" panose="05000000000000000000" pitchFamily="2" charset="2"/>
        <a:buChar char="§"/>
        <a:defRPr sz="2200" kern="1200">
          <a:solidFill>
            <a:schemeClr val="tx1"/>
          </a:solidFill>
          <a:latin typeface="+mn-lt"/>
          <a:ea typeface="+mn-ea"/>
          <a:cs typeface="+mn-cs"/>
        </a:defRPr>
      </a:lvl1pPr>
      <a:lvl2pPr marL="685783" indent="-228594" algn="l" defTabSz="914377" rtl="0" eaLnBrk="1" latinLnBrk="0" hangingPunct="1">
        <a:lnSpc>
          <a:spcPct val="100000"/>
        </a:lnSpc>
        <a:spcBef>
          <a:spcPts val="300"/>
        </a:spcBef>
        <a:buFont typeface="Wingdings" panose="05000000000000000000" pitchFamily="2"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300"/>
        </a:spcBef>
        <a:buFont typeface="Wingdings" panose="05000000000000000000" pitchFamily="2"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5pPr>
      <a:lvl6pPr marL="2514537"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6pPr>
      <a:lvl7pPr marL="2971726"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7pPr>
      <a:lvl8pPr marL="3428914"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8pPr>
      <a:lvl9pPr marL="3886103"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knologweb.com/" TargetMode="External"/><Relationship Id="rId2" Type="http://schemas.openxmlformats.org/officeDocument/2006/relationships/hyperlink" Target="http://www.teknologweb.com/mobil-ogrenme-ned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knologweb.com/mobil-ogrenme-nedir" TargetMode="External"/><Relationship Id="rId2" Type="http://schemas.openxmlformats.org/officeDocument/2006/relationships/hyperlink" Target="http://www.teknologweb.com/" TargetMode="Externa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81400" y="2654300"/>
            <a:ext cx="6375047" cy="1677142"/>
          </a:xfrm>
        </p:spPr>
        <p:txBody>
          <a:bodyPr anchor="t">
            <a:noAutofit/>
          </a:bodyPr>
          <a:lstStyle/>
          <a:p>
            <a:pPr algn="ctr">
              <a:spcBef>
                <a:spcPts val="0"/>
              </a:spcBef>
            </a:pPr>
            <a:r>
              <a:rPr lang="tr-TR" sz="7400" dirty="0" smtClean="0">
                <a:solidFill>
                  <a:srgbClr val="3C4743"/>
                </a:solidFill>
                <a:latin typeface="Calibri"/>
                <a:hlinkClick r:id="rId2"/>
              </a:rPr>
              <a:t>Mobil </a:t>
            </a:r>
            <a:r>
              <a:rPr lang="tr-TR" sz="7400" dirty="0" smtClean="0">
                <a:solidFill>
                  <a:srgbClr val="3C4743"/>
                </a:solidFill>
                <a:latin typeface="Calibri"/>
                <a:hlinkClick r:id="rId2"/>
              </a:rPr>
              <a:t>Öğrenme</a:t>
            </a:r>
            <a:r>
              <a:rPr lang="tr-TR" sz="7200" dirty="0" smtClean="0">
                <a:solidFill>
                  <a:srgbClr val="3C4743"/>
                </a:solidFill>
                <a:latin typeface="Calibri"/>
              </a:rPr>
              <a:t/>
            </a:r>
            <a:br>
              <a:rPr lang="tr-TR" sz="7200" dirty="0" smtClean="0">
                <a:solidFill>
                  <a:srgbClr val="3C4743"/>
                </a:solidFill>
                <a:latin typeface="Calibri"/>
              </a:rPr>
            </a:br>
            <a:r>
              <a:rPr lang="tr-TR" sz="4000" dirty="0" smtClean="0">
                <a:solidFill>
                  <a:srgbClr val="3C4743"/>
                </a:solidFill>
                <a:latin typeface="Calibri"/>
                <a:hlinkClick r:id="rId2"/>
              </a:rPr>
              <a:t>m-öğrenme</a:t>
            </a:r>
            <a:endParaRPr lang="tr-TR" sz="8800" dirty="0">
              <a:solidFill>
                <a:srgbClr val="3C4743"/>
              </a:solidFill>
              <a:latin typeface="Calibri"/>
            </a:endParaRPr>
          </a:p>
        </p:txBody>
      </p:sp>
      <p:sp>
        <p:nvSpPr>
          <p:cNvPr id="3" name="Alt Başlık 2"/>
          <p:cNvSpPr>
            <a:spLocks noGrp="1"/>
          </p:cNvSpPr>
          <p:nvPr>
            <p:ph type="subTitle" idx="1"/>
          </p:nvPr>
        </p:nvSpPr>
        <p:spPr/>
        <p:txBody>
          <a:bodyPr/>
          <a:lstStyle/>
          <a:p>
            <a:pPr algn="ctr"/>
            <a:r>
              <a:rPr lang="tr-TR" dirty="0" smtClean="0">
                <a:hlinkClick r:id="rId3"/>
              </a:rPr>
              <a:t>www.teknologweb.com</a:t>
            </a:r>
            <a:endParaRPr lang="tr-TR" dirty="0"/>
          </a:p>
        </p:txBody>
      </p:sp>
    </p:spTree>
    <p:extLst>
      <p:ext uri="{BB962C8B-B14F-4D97-AF65-F5344CB8AC3E}">
        <p14:creationId xmlns:p14="http://schemas.microsoft.com/office/powerpoint/2010/main" val="17326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a:t>Cep Telefonları: </a:t>
            </a:r>
            <a:r>
              <a:rPr lang="tr-TR" sz="2800" dirty="0" err="1"/>
              <a:t>Android</a:t>
            </a:r>
            <a:r>
              <a:rPr lang="tr-TR" sz="2800" dirty="0"/>
              <a:t>, IOS ve Windows Phone gibi işletim sistemlerine sahip akıllı cep telefonları mobil öğrenme faaliyetleri için kullanılabilen araçlardandır. Bu cihazlara yüklenecek uygulamalar (</a:t>
            </a:r>
            <a:r>
              <a:rPr lang="tr-TR" sz="2800" i="1" dirty="0" err="1"/>
              <a:t>application</a:t>
            </a:r>
            <a:r>
              <a:rPr lang="tr-TR" sz="2800" dirty="0"/>
              <a:t>) aracılığı ile mobil öğrenme-öğretme faaliyetleri gerçekleştirilir. </a:t>
            </a:r>
          </a:p>
        </p:txBody>
      </p:sp>
    </p:spTree>
    <p:extLst>
      <p:ext uri="{BB962C8B-B14F-4D97-AF65-F5344CB8AC3E}">
        <p14:creationId xmlns:p14="http://schemas.microsoft.com/office/powerpoint/2010/main" val="3431402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a:t>Tablet Bilgisayarlar: </a:t>
            </a:r>
            <a:r>
              <a:rPr lang="tr-TR" sz="2800" dirty="0"/>
              <a:t>Akıllı cep telefonlarında olduğu gibi çeşitli işletim sistemlerine sahip taşınabilir bilgisayarlar (tabletler) m-öğrenme için kullanılabilir. Bu cihazlara doğrudan yüklenebilen ya da platformun uygulama mağazalarında yayınlanan ve kullanıcıların erişimine sunulan mobil uygulamalar aracılığı ile mobil öğrenme ortamı sağlanır. </a:t>
            </a:r>
          </a:p>
        </p:txBody>
      </p:sp>
    </p:spTree>
    <p:extLst>
      <p:ext uri="{BB962C8B-B14F-4D97-AF65-F5344CB8AC3E}">
        <p14:creationId xmlns:p14="http://schemas.microsoft.com/office/powerpoint/2010/main" val="3990576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Uygulamaları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Bilinen </a:t>
            </a:r>
            <a:r>
              <a:rPr lang="tr-TR" sz="2800" b="1" dirty="0"/>
              <a:t>mobil öğrenme uygulamaları </a:t>
            </a:r>
            <a:r>
              <a:rPr lang="tr-TR" sz="2800" dirty="0"/>
              <a:t>aşağıda sıralanmıştır; </a:t>
            </a:r>
          </a:p>
          <a:p>
            <a:r>
              <a:rPr lang="tr-TR" sz="2800" dirty="0" smtClean="0"/>
              <a:t>Microsoft </a:t>
            </a:r>
            <a:r>
              <a:rPr lang="tr-TR" sz="2800" dirty="0"/>
              <a:t>m-Öğrenme Projesi </a:t>
            </a:r>
          </a:p>
          <a:p>
            <a:r>
              <a:rPr lang="tr-TR" sz="2800" dirty="0" smtClean="0"/>
              <a:t>Mobile </a:t>
            </a:r>
            <a:r>
              <a:rPr lang="tr-TR" sz="2800" dirty="0"/>
              <a:t>Sports </a:t>
            </a:r>
            <a:r>
              <a:rPr lang="tr-TR" sz="2800" dirty="0" err="1"/>
              <a:t>Pulse</a:t>
            </a:r>
            <a:r>
              <a:rPr lang="tr-TR" sz="2800" dirty="0"/>
              <a:t> </a:t>
            </a:r>
          </a:p>
          <a:p>
            <a:r>
              <a:rPr lang="tr-TR" sz="2800" dirty="0" smtClean="0"/>
              <a:t>Johnson </a:t>
            </a:r>
            <a:r>
              <a:rPr lang="tr-TR" sz="2800" dirty="0"/>
              <a:t>&amp; Johnson </a:t>
            </a:r>
          </a:p>
          <a:p>
            <a:r>
              <a:rPr lang="tr-TR" sz="2800" dirty="0" err="1" smtClean="0"/>
              <a:t>Allogy</a:t>
            </a:r>
            <a:r>
              <a:rPr lang="tr-TR" sz="2800" dirty="0" smtClean="0"/>
              <a:t> </a:t>
            </a:r>
            <a:r>
              <a:rPr lang="tr-TR" sz="2800" dirty="0"/>
              <a:t>ve </a:t>
            </a:r>
            <a:r>
              <a:rPr lang="tr-TR" sz="2800" dirty="0" err="1"/>
              <a:t>Tusk</a:t>
            </a:r>
            <a:r>
              <a:rPr lang="tr-TR" sz="2800" dirty="0"/>
              <a:t> </a:t>
            </a:r>
          </a:p>
        </p:txBody>
      </p:sp>
    </p:spTree>
    <p:extLst>
      <p:ext uri="{BB962C8B-B14F-4D97-AF65-F5344CB8AC3E}">
        <p14:creationId xmlns:p14="http://schemas.microsoft.com/office/powerpoint/2010/main" val="2223204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t">
            <a:normAutofit/>
          </a:bodyPr>
          <a:lstStyle/>
          <a:p>
            <a:r>
              <a:rPr lang="tr-TR" sz="2800" b="1" dirty="0" smtClean="0"/>
              <a:t>Kaynakça</a:t>
            </a:r>
            <a:br>
              <a:rPr lang="tr-TR" sz="2800" b="1" dirty="0" smtClean="0"/>
            </a:br>
            <a:r>
              <a:rPr lang="tr-TR" sz="2800" b="1" dirty="0" smtClean="0"/>
              <a:t/>
            </a:r>
            <a:br>
              <a:rPr lang="tr-TR" sz="2800" b="1" dirty="0" smtClean="0"/>
            </a:br>
            <a:r>
              <a:rPr lang="tr-TR" sz="2000" b="0" dirty="0" smtClean="0">
                <a:hlinkClick r:id="rId2"/>
              </a:rPr>
              <a:t>TeknologWeb.com</a:t>
            </a:r>
            <a:r>
              <a:rPr lang="tr-TR" sz="2000" b="0" dirty="0" smtClean="0"/>
              <a:t> – </a:t>
            </a:r>
            <a:r>
              <a:rPr lang="tr-TR" sz="2000" b="0" dirty="0" smtClean="0">
                <a:hlinkClick r:id="rId3"/>
              </a:rPr>
              <a:t>Mobil Öğrenme </a:t>
            </a:r>
            <a:r>
              <a:rPr lang="tr-TR" sz="2000" b="0" dirty="0" smtClean="0">
                <a:hlinkClick r:id="rId3"/>
              </a:rPr>
              <a:t>Nedir?</a:t>
            </a:r>
            <a:r>
              <a:rPr lang="tr-TR" sz="2000" b="0" dirty="0"/>
              <a:t> </a:t>
            </a:r>
            <a:br>
              <a:rPr lang="tr-TR" sz="2000" b="0" dirty="0"/>
            </a:br>
            <a:r>
              <a:rPr lang="tr-TR" sz="1600" b="0" dirty="0">
                <a:hlinkClick r:id="rId3"/>
              </a:rPr>
              <a:t>http://</a:t>
            </a:r>
            <a:r>
              <a:rPr lang="tr-TR" sz="1600" b="0" dirty="0" smtClean="0">
                <a:hlinkClick r:id="rId3"/>
              </a:rPr>
              <a:t>www.teknologweb.com/mobil-ogrenme-nedir</a:t>
            </a:r>
            <a:endParaRPr lang="tr-TR" sz="1600" b="0" dirty="0"/>
          </a:p>
        </p:txBody>
      </p:sp>
      <p:sp>
        <p:nvSpPr>
          <p:cNvPr id="3" name="İçerik Yer Tutucusu 2"/>
          <p:cNvSpPr>
            <a:spLocks noGrp="1"/>
          </p:cNvSpPr>
          <p:nvPr>
            <p:ph type="body" idx="1"/>
          </p:nvPr>
        </p:nvSpPr>
        <p:spPr>
          <a:xfrm>
            <a:off x="2878512" y="5003800"/>
            <a:ext cx="4948099" cy="1085853"/>
          </a:xfrm>
        </p:spPr>
        <p:txBody>
          <a:bodyPr>
            <a:noAutofit/>
          </a:bodyPr>
          <a:lstStyle/>
          <a:p>
            <a:pPr marL="0" indent="0" algn="ctr">
              <a:buNone/>
            </a:pPr>
            <a:r>
              <a:rPr lang="tr-TR" sz="2800" dirty="0" smtClean="0"/>
              <a:t>Teşekkürler.</a:t>
            </a:r>
            <a:endParaRPr lang="tr-TR" sz="2800" dirty="0"/>
          </a:p>
        </p:txBody>
      </p:sp>
      <p:pic>
        <p:nvPicPr>
          <p:cNvPr id="4" name="Resim 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878511" y="2046291"/>
            <a:ext cx="5210175" cy="2409825"/>
          </a:xfrm>
          <a:prstGeom prst="rect">
            <a:avLst/>
          </a:prstGeom>
        </p:spPr>
      </p:pic>
    </p:spTree>
    <p:extLst>
      <p:ext uri="{BB962C8B-B14F-4D97-AF65-F5344CB8AC3E}">
        <p14:creationId xmlns:p14="http://schemas.microsoft.com/office/powerpoint/2010/main" val="43154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a:t>
            </a:r>
            <a:r>
              <a:rPr lang="tr-TR" b="1" dirty="0" smtClean="0"/>
              <a:t>Öğrenme</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Mobil öğrenme, </a:t>
            </a:r>
            <a:r>
              <a:rPr lang="tr-TR" sz="2800" dirty="0" smtClean="0"/>
              <a:t>öğrenme-öğretme </a:t>
            </a:r>
            <a:r>
              <a:rPr lang="tr-TR" sz="2800" dirty="0"/>
              <a:t>faaliyetlerinin mobil cihaz ve teknolojiler aracılığı ile sağlandığı bir </a:t>
            </a:r>
            <a:r>
              <a:rPr lang="tr-TR" sz="2800" b="1" dirty="0"/>
              <a:t>e-öğrenme modelidir</a:t>
            </a:r>
            <a:r>
              <a:rPr lang="tr-TR" sz="2800" dirty="0"/>
              <a:t>. E-öğrenme bir </a:t>
            </a:r>
            <a:r>
              <a:rPr lang="tr-TR" sz="2800" b="1" dirty="0"/>
              <a:t>uzaktan eğitim </a:t>
            </a:r>
            <a:r>
              <a:rPr lang="tr-TR" sz="2800" dirty="0"/>
              <a:t>modeliyken, mobil öğrenme de e-öğrenme kavramı içine giren bir öğrenme modelidir. </a:t>
            </a:r>
            <a:endParaRPr lang="tr-TR" sz="2800" dirty="0"/>
          </a:p>
        </p:txBody>
      </p:sp>
    </p:spTree>
    <p:extLst>
      <p:ext uri="{BB962C8B-B14F-4D97-AF65-F5344CB8AC3E}">
        <p14:creationId xmlns:p14="http://schemas.microsoft.com/office/powerpoint/2010/main" val="132344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a:t>
            </a:r>
            <a:r>
              <a:rPr lang="tr-TR" b="1" dirty="0" smtClean="0"/>
              <a:t>Öğrenme</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sz="2800" dirty="0"/>
              <a:t>Mobil öğrenme, zaman ve mekan sınırlılığını kaldıran </a:t>
            </a:r>
            <a:r>
              <a:rPr lang="tr-TR" sz="2800" b="1" dirty="0"/>
              <a:t>çağdaş bir modelidir</a:t>
            </a:r>
            <a:r>
              <a:rPr lang="tr-TR" sz="2800" dirty="0"/>
              <a:t>. Geleneksel eğitimi desteklemek ya da uzaktan eğitim sağlamak amacıyla kullanılabilir. </a:t>
            </a:r>
          </a:p>
          <a:p>
            <a:pPr marL="0" indent="0">
              <a:buNone/>
            </a:pPr>
            <a:r>
              <a:rPr lang="tr-TR" sz="2800" dirty="0"/>
              <a:t>Geçmişte yaygın olarak kullanılan PDA’ </a:t>
            </a:r>
            <a:r>
              <a:rPr lang="tr-TR" sz="2800" dirty="0" err="1"/>
              <a:t>lar</a:t>
            </a:r>
            <a:r>
              <a:rPr lang="tr-TR" sz="2800" dirty="0"/>
              <a:t> ile ilk mobil öğrenme uygulamaları gerçekleşmiştir. Günümüzde ise kullanımı yaygınlaşan akıllı cep telefonları ve tablet cihazlar üzerinden </a:t>
            </a:r>
            <a:r>
              <a:rPr lang="tr-TR" sz="2800" b="1" dirty="0"/>
              <a:t>m-öğrenme faaliyetleri </a:t>
            </a:r>
            <a:r>
              <a:rPr lang="tr-TR" sz="2800" dirty="0"/>
              <a:t>gerçekleştirilmektedir. </a:t>
            </a:r>
            <a:endParaRPr lang="tr-TR" sz="2800" dirty="0"/>
          </a:p>
        </p:txBody>
      </p:sp>
    </p:spTree>
    <p:extLst>
      <p:ext uri="{BB962C8B-B14F-4D97-AF65-F5344CB8AC3E}">
        <p14:creationId xmlns:p14="http://schemas.microsoft.com/office/powerpoint/2010/main" val="543736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Özellikleri </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Mobil öğrenme özellikleri genel hatları ile e-öğrenme modeli ile benzerlik göstermektedir. Bu da mobil öğrenmeyi e-öğrenme kavramının içine alan temel nedendir. </a:t>
            </a:r>
            <a:r>
              <a:rPr lang="tr-TR" sz="2800" b="1" dirty="0"/>
              <a:t>Zaman ve mekandan bağımsız olması</a:t>
            </a:r>
            <a:r>
              <a:rPr lang="tr-TR" sz="2800" dirty="0"/>
              <a:t>, öğrenci merkezli bir model olması ve eğitimde fırsat eşitliği sağlaması e-öğrenme modelinden miras aldığı özelliklerdir. </a:t>
            </a:r>
          </a:p>
        </p:txBody>
      </p:sp>
    </p:spTree>
    <p:extLst>
      <p:ext uri="{BB962C8B-B14F-4D97-AF65-F5344CB8AC3E}">
        <p14:creationId xmlns:p14="http://schemas.microsoft.com/office/powerpoint/2010/main" val="1080968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Özellikleri </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Bunların dışında mobil öğrenmenin kendine özgü dinamikleri de mevcut. </a:t>
            </a:r>
            <a:r>
              <a:rPr lang="tr-TR" sz="2800" b="1" dirty="0"/>
              <a:t>M-öğrenme için kullanılan cihaz </a:t>
            </a:r>
            <a:r>
              <a:rPr lang="tr-TR" sz="2800" dirty="0"/>
              <a:t>ve teknolojilerin yetenek ve sınırlılıkları bu özellikleri belirleyen önemli bir unsurdur. Mobil öğrenme uygulamalarını çalıştıracak olan cihazların işlemci gücü, ekran boyutları ve internet kullanımı gibi unsurlar bunlara örnek gösterilebilir. </a:t>
            </a:r>
            <a:endParaRPr lang="tr-TR" sz="2800" dirty="0"/>
          </a:p>
        </p:txBody>
      </p:sp>
    </p:spTree>
    <p:extLst>
      <p:ext uri="{BB962C8B-B14F-4D97-AF65-F5344CB8AC3E}">
        <p14:creationId xmlns:p14="http://schemas.microsoft.com/office/powerpoint/2010/main" val="1030070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a:t>Mobil öğrenme teknolojileri </a:t>
            </a:r>
            <a:r>
              <a:rPr lang="tr-TR" sz="2800" dirty="0"/>
              <a:t>denince ilk akla gelen çoğunlukla </a:t>
            </a:r>
            <a:r>
              <a:rPr lang="tr-TR" sz="2800" dirty="0" err="1"/>
              <a:t>Podcast</a:t>
            </a:r>
            <a:r>
              <a:rPr lang="tr-TR" sz="2800" dirty="0"/>
              <a:t>’ </a:t>
            </a:r>
            <a:r>
              <a:rPr lang="tr-TR" sz="2800" dirty="0" err="1"/>
              <a:t>dir</a:t>
            </a:r>
            <a:r>
              <a:rPr lang="tr-TR" sz="2800" dirty="0"/>
              <a:t>. </a:t>
            </a:r>
            <a:r>
              <a:rPr lang="tr-TR" sz="2800" b="1" dirty="0" err="1"/>
              <a:t>Podcast</a:t>
            </a:r>
            <a:r>
              <a:rPr lang="tr-TR" sz="2800" b="1" dirty="0"/>
              <a:t> video ve ses </a:t>
            </a:r>
            <a:r>
              <a:rPr lang="tr-TR" sz="2800" dirty="0"/>
              <a:t>dosyalarının yayınını ve dağıtımını yapan öncü bir teknolojidir. </a:t>
            </a:r>
            <a:r>
              <a:rPr lang="tr-TR" sz="2800" dirty="0" err="1"/>
              <a:t>Podcast</a:t>
            </a:r>
            <a:r>
              <a:rPr lang="tr-TR" sz="2800" dirty="0"/>
              <a:t>’ in m-öğrenme teknolojisi olarak kullanılması öğretici ses ve ya video dosyalarının paylaşılması temeline dayanmaktadır. </a:t>
            </a:r>
          </a:p>
        </p:txBody>
      </p:sp>
    </p:spTree>
    <p:extLst>
      <p:ext uri="{BB962C8B-B14F-4D97-AF65-F5344CB8AC3E}">
        <p14:creationId xmlns:p14="http://schemas.microsoft.com/office/powerpoint/2010/main" val="23594386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err="1" smtClean="0"/>
              <a:t>Podcast</a:t>
            </a:r>
            <a:r>
              <a:rPr lang="tr-TR" sz="2800" dirty="0" smtClean="0"/>
              <a:t> </a:t>
            </a:r>
            <a:r>
              <a:rPr lang="tr-TR" sz="2800" dirty="0"/>
              <a:t>internetten </a:t>
            </a:r>
            <a:r>
              <a:rPr lang="tr-TR" sz="2800" b="1" dirty="0"/>
              <a:t>mobil cihazlara </a:t>
            </a:r>
            <a:r>
              <a:rPr lang="tr-TR" sz="2800" dirty="0"/>
              <a:t>bir kez yüklendikten sonra, internet bağlantısına ihtiyaç duymadan istenilen yere aktarılabilir, istenildiği zamanda ve sayıda izlenip, dinlenebilir. </a:t>
            </a: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120" y="4183855"/>
            <a:ext cx="7221474" cy="2333625"/>
          </a:xfrm>
          <a:prstGeom prst="rect">
            <a:avLst/>
          </a:prstGeom>
        </p:spPr>
      </p:pic>
    </p:spTree>
    <p:extLst>
      <p:ext uri="{BB962C8B-B14F-4D97-AF65-F5344CB8AC3E}">
        <p14:creationId xmlns:p14="http://schemas.microsoft.com/office/powerpoint/2010/main" val="269150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M-öğrenme faaliyetinin uygulanması sırasında çeşitli araçlar kullanılır. Sunucular, cep telefonları ve tablet bilgisayarlar </a:t>
            </a:r>
            <a:r>
              <a:rPr lang="tr-TR" sz="2800" b="1" dirty="0"/>
              <a:t>mobil öğrenme araçları </a:t>
            </a:r>
            <a:r>
              <a:rPr lang="tr-TR" sz="2800" dirty="0"/>
              <a:t>arasında sayılabilirler. Aşağıda bu araçların kısa açıklamaları mevcuttur. </a:t>
            </a:r>
          </a:p>
        </p:txBody>
      </p:sp>
    </p:spTree>
    <p:extLst>
      <p:ext uri="{BB962C8B-B14F-4D97-AF65-F5344CB8AC3E}">
        <p14:creationId xmlns:p14="http://schemas.microsoft.com/office/powerpoint/2010/main" val="529538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Mobil Öğrenme Teknolojileri ve Araçları </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a:t>Sunucular: </a:t>
            </a:r>
            <a:r>
              <a:rPr lang="tr-TR" sz="2800" dirty="0"/>
              <a:t>Mobil öğrenme içeriklerinin, ders materyal ve kaynaklarının depolandığı ve öğrenenlerin erişimine sunulduğu sürekli internet bağlantısına sahip ana bilgisayarlar olarak tanımlayabiliriz. Öğrenen mobil cihazı ile öğrenme içeriğine erişmek istediğinde bu talebi karşılayacak ve yanıt verecek olan sistem sunuculardır. </a:t>
            </a:r>
          </a:p>
        </p:txBody>
      </p:sp>
    </p:spTree>
    <p:extLst>
      <p:ext uri="{BB962C8B-B14F-4D97-AF65-F5344CB8AC3E}">
        <p14:creationId xmlns:p14="http://schemas.microsoft.com/office/powerpoint/2010/main" val="2643795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Education_16x9_TP103462901">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16x9.potx" id="{AA5F22BC-61EA-4F01-AB22-75117871E196}" vid="{BD0EB374-1DDC-4F15-88A9-D386288C58A6}"/>
    </a:ext>
  </a:extLst>
</a:theme>
</file>

<file path=ppt/theme/theme2.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6F0C7C-95CD-4157-B59F-1693F8160B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462</Words>
  <Application>Microsoft Office PowerPoint</Application>
  <PresentationFormat>Ekran Gösterisi (4:3)</PresentationFormat>
  <Paragraphs>31</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Calibri</vt:lpstr>
      <vt:lpstr>Wingdings</vt:lpstr>
      <vt:lpstr>Education_16x9_TP103462901</vt:lpstr>
      <vt:lpstr>Mobil Öğrenme m-öğrenme</vt:lpstr>
      <vt:lpstr>Mobil Öğrenme</vt:lpstr>
      <vt:lpstr>Mobil Öğrenme</vt:lpstr>
      <vt:lpstr>Mobil Öğrenme Özellikleri </vt:lpstr>
      <vt:lpstr>Mobil Öğrenme Özellikleri </vt:lpstr>
      <vt:lpstr>Mobil Öğrenme Teknolojileri ve Araçları </vt:lpstr>
      <vt:lpstr>Mobil Öğrenme Teknolojileri ve Araçları </vt:lpstr>
      <vt:lpstr>Mobil Öğrenme Teknolojileri ve Araçları </vt:lpstr>
      <vt:lpstr>Mobil Öğrenme Teknolojileri ve Araçları </vt:lpstr>
      <vt:lpstr>Mobil Öğrenme Teknolojileri ve Araçları </vt:lpstr>
      <vt:lpstr>Mobil Öğrenme Teknolojileri ve Araçları </vt:lpstr>
      <vt:lpstr>Mobil Öğrenme Uygulamaları </vt:lpstr>
      <vt:lpstr>Kaynakça  TeknologWeb.com – Mobil Öğrenme Nedir?  http://www.teknologweb.com/mobil-ogrenme-nedir</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mobil öğrenme;mobil öğrenme nedir;mobil öğrenme ppt;mobil öğrenme araçları;mobil öğrenme teknolojileri;mobil öğrenme uygulamaları</cp:keywords>
  <cp:lastModifiedBy/>
  <cp:revision>1</cp:revision>
  <dcterms:created xsi:type="dcterms:W3CDTF">2015-02-21T01:20:31Z</dcterms:created>
  <dcterms:modified xsi:type="dcterms:W3CDTF">2015-02-22T17:01:47Z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TC034629029991</vt:lpwstr>
  </property>
</Properties>
</file>